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7"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369"/>
    <a:srgbClr val="C4172F"/>
    <a:srgbClr val="1988CD"/>
    <a:srgbClr val="3A4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50" d="100"/>
          <a:sy n="50" d="100"/>
        </p:scale>
        <p:origin x="-2390" y="-90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2020-04-16</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2" name="텍스트 개체 틀 11"/>
          <p:cNvSpPr>
            <a:spLocks noGrp="1"/>
          </p:cNvSpPr>
          <p:nvPr>
            <p:ph type="body" sz="quarter" idx="14" hasCustomPrompt="1"/>
          </p:nvPr>
        </p:nvSpPr>
        <p:spPr>
          <a:xfrm>
            <a:off x="636024" y="430399"/>
            <a:ext cx="28863459" cy="3926447"/>
          </a:xfrm>
          <a:prstGeom prst="rect">
            <a:avLst/>
          </a:prstGeom>
          <a:solidFill>
            <a:srgbClr val="C4172F"/>
          </a:solidFill>
        </p:spPr>
        <p:txBody>
          <a:bodyPr anchor="ctr" anchorCtr="0">
            <a:noAutofit/>
          </a:bodyPr>
          <a:lstStyle>
            <a:lvl1pPr marL="0" indent="0" algn="ctr">
              <a:lnSpc>
                <a:spcPct val="100000"/>
              </a:lnSpc>
              <a:buNone/>
              <a:defRPr sz="4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Poster Presentation Title</a:t>
            </a:r>
            <a:br>
              <a:rPr lang="en-US" altLang="ko-KR"/>
            </a:br>
            <a:r>
              <a:rPr lang="en-US" altLang="ko-KR"/>
              <a:t>List Author Name(s)</a:t>
            </a:r>
            <a:br>
              <a:rPr lang="en-US" altLang="ko-KR"/>
            </a:br>
            <a:r>
              <a:rPr lang="en-US" altLang="ko-KR"/>
              <a:t>List Affiliated Institutions</a:t>
            </a:r>
            <a:endParaRPr lang="ko-KR" altLang="en-US"/>
          </a:p>
        </p:txBody>
      </p:sp>
      <p:sp>
        <p:nvSpPr>
          <p:cNvPr id="13" name="그림 개체 틀 9"/>
          <p:cNvSpPr>
            <a:spLocks noGrp="1"/>
          </p:cNvSpPr>
          <p:nvPr>
            <p:ph type="pic" sz="quarter" idx="15" hasCustomPrompt="1"/>
          </p:nvPr>
        </p:nvSpPr>
        <p:spPr>
          <a:xfrm>
            <a:off x="1136963" y="1059242"/>
            <a:ext cx="3182475" cy="2453607"/>
          </a:xfrm>
          <a:prstGeom prst="rect">
            <a:avLst/>
          </a:prstGeom>
          <a:solidFill>
            <a:schemeClr val="bg1">
              <a:lumMod val="95000"/>
            </a:schemeClr>
          </a:solidFill>
          <a:ln>
            <a:solidFill>
              <a:srgbClr val="C4172F">
                <a:alpha val="0"/>
              </a:srgbClr>
            </a:solidFill>
          </a:ln>
        </p:spPr>
        <p:txBody>
          <a:bodyPr>
            <a:normAutofit/>
          </a:bodyPr>
          <a:lstStyle>
            <a:lvl1pPr marL="0" indent="0" algn="l">
              <a:buNone/>
              <a:defRPr sz="4000">
                <a:solidFill>
                  <a:schemeClr val="tx1">
                    <a:lumMod val="75000"/>
                    <a:lumOff val="25000"/>
                  </a:schemeClr>
                </a:solidFill>
              </a:defRPr>
            </a:lvl1pPr>
          </a:lstStyle>
          <a:p>
            <a:r>
              <a:rPr lang="en-US" altLang="ko-KR"/>
              <a:t>LOGO</a:t>
            </a:r>
            <a:endParaRPr lang="ko-KR" altLang="en-US"/>
          </a:p>
        </p:txBody>
      </p:sp>
      <p:sp>
        <p:nvSpPr>
          <p:cNvPr id="14" name="그림 개체 틀 9"/>
          <p:cNvSpPr>
            <a:spLocks noGrp="1"/>
          </p:cNvSpPr>
          <p:nvPr>
            <p:ph type="pic" sz="quarter" idx="16" hasCustomPrompt="1"/>
          </p:nvPr>
        </p:nvSpPr>
        <p:spPr>
          <a:xfrm>
            <a:off x="25738357" y="1059242"/>
            <a:ext cx="3182475" cy="2453607"/>
          </a:xfrm>
          <a:prstGeom prst="rect">
            <a:avLst/>
          </a:prstGeom>
          <a:solidFill>
            <a:schemeClr val="bg1">
              <a:lumMod val="95000"/>
            </a:schemeClr>
          </a:solidFill>
          <a:ln>
            <a:solidFill>
              <a:srgbClr val="C4172F">
                <a:alpha val="0"/>
              </a:srgbClr>
            </a:solidFill>
          </a:ln>
        </p:spPr>
        <p:txBody>
          <a:bodyPr>
            <a:normAutofit/>
          </a:bodyPr>
          <a:lstStyle>
            <a:lvl1pPr marL="0" indent="0" algn="l">
              <a:buNone/>
              <a:defRPr sz="4000">
                <a:solidFill>
                  <a:schemeClr val="tx1">
                    <a:lumMod val="75000"/>
                    <a:lumOff val="25000"/>
                  </a:schemeClr>
                </a:solidFill>
              </a:defRPr>
            </a:lvl1pPr>
          </a:lstStyle>
          <a:p>
            <a:r>
              <a:rPr lang="en-US" altLang="ko-KR"/>
              <a:t>LOGO</a:t>
            </a:r>
            <a:endParaRPr lang="ko-KR" altLang="en-US"/>
          </a:p>
        </p:txBody>
      </p:sp>
      <p:sp>
        <p:nvSpPr>
          <p:cNvPr id="16" name="텍스트 개체 틀 11"/>
          <p:cNvSpPr>
            <a:spLocks noGrp="1"/>
          </p:cNvSpPr>
          <p:nvPr>
            <p:ph type="body" sz="quarter" idx="17" hasCustomPrompt="1"/>
          </p:nvPr>
        </p:nvSpPr>
        <p:spPr>
          <a:xfrm>
            <a:off x="636025" y="4680889"/>
            <a:ext cx="14130450"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Abstract or Introduction</a:t>
            </a:r>
          </a:p>
        </p:txBody>
      </p:sp>
      <p:sp>
        <p:nvSpPr>
          <p:cNvPr id="20" name="텍스트 개체 틀 19"/>
          <p:cNvSpPr>
            <a:spLocks noGrp="1"/>
          </p:cNvSpPr>
          <p:nvPr>
            <p:ph type="body" sz="quarter" idx="20" hasCustomPrompt="1"/>
          </p:nvPr>
        </p:nvSpPr>
        <p:spPr>
          <a:xfrm>
            <a:off x="636024" y="5988050"/>
            <a:ext cx="14130338" cy="5441950"/>
          </a:xfrm>
          <a:prstGeom prst="rect">
            <a:avLst/>
          </a:prstGeom>
        </p:spPr>
        <p:txBody>
          <a:bodyPr>
            <a:normAutofit/>
          </a:bodyPr>
          <a:lstStyle>
            <a:lvl1pPr marL="0" indent="0">
              <a:buNone/>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lvl="0"/>
            <a:r>
              <a:rPr lang="en-US" altLang="ko-K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a:t>
            </a:r>
          </a:p>
          <a:p>
            <a:pPr lvl="0"/>
            <a:r>
              <a:rPr lang="en-US" altLang="ko-KR"/>
              <a:t>.</a:t>
            </a:r>
          </a:p>
        </p:txBody>
      </p:sp>
      <p:sp>
        <p:nvSpPr>
          <p:cNvPr id="21" name="텍스트 개체 틀 11"/>
          <p:cNvSpPr>
            <a:spLocks noGrp="1"/>
          </p:cNvSpPr>
          <p:nvPr>
            <p:ph type="body" sz="quarter" idx="21" hasCustomPrompt="1"/>
          </p:nvPr>
        </p:nvSpPr>
        <p:spPr>
          <a:xfrm>
            <a:off x="636025" y="11891134"/>
            <a:ext cx="14130450"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Objectives</a:t>
            </a:r>
          </a:p>
        </p:txBody>
      </p:sp>
      <p:sp>
        <p:nvSpPr>
          <p:cNvPr id="22" name="텍스트 개체 틀 19"/>
          <p:cNvSpPr>
            <a:spLocks noGrp="1"/>
          </p:cNvSpPr>
          <p:nvPr>
            <p:ph type="body" sz="quarter" idx="22" hasCustomPrompt="1"/>
          </p:nvPr>
        </p:nvSpPr>
        <p:spPr>
          <a:xfrm>
            <a:off x="636024" y="13198295"/>
            <a:ext cx="14130338" cy="5441950"/>
          </a:xfrm>
          <a:prstGeom prst="rect">
            <a:avLst/>
          </a:prstGeom>
        </p:spPr>
        <p:txBody>
          <a:bodyPr>
            <a:normAutofit/>
          </a:bodyPr>
          <a:lstStyle>
            <a:lvl1pPr marL="0" indent="0">
              <a:buNone/>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lvl="0"/>
            <a:r>
              <a:rPr lang="en-US" altLang="ko-K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a:t>
            </a:r>
          </a:p>
          <a:p>
            <a:pPr lvl="0"/>
            <a:r>
              <a:rPr lang="en-US" altLang="ko-KR"/>
              <a:t>.</a:t>
            </a:r>
          </a:p>
        </p:txBody>
      </p:sp>
      <p:sp>
        <p:nvSpPr>
          <p:cNvPr id="23" name="텍스트 개체 틀 11"/>
          <p:cNvSpPr>
            <a:spLocks noGrp="1"/>
          </p:cNvSpPr>
          <p:nvPr>
            <p:ph type="body" sz="quarter" idx="23" hasCustomPrompt="1"/>
          </p:nvPr>
        </p:nvSpPr>
        <p:spPr>
          <a:xfrm>
            <a:off x="636025" y="19130895"/>
            <a:ext cx="14130450"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Methods</a:t>
            </a:r>
          </a:p>
        </p:txBody>
      </p:sp>
      <p:sp>
        <p:nvSpPr>
          <p:cNvPr id="24" name="텍스트 개체 틀 19"/>
          <p:cNvSpPr>
            <a:spLocks noGrp="1"/>
          </p:cNvSpPr>
          <p:nvPr>
            <p:ph type="body" sz="quarter" idx="24" hasCustomPrompt="1"/>
          </p:nvPr>
        </p:nvSpPr>
        <p:spPr>
          <a:xfrm>
            <a:off x="636024" y="20438056"/>
            <a:ext cx="14130338" cy="5441950"/>
          </a:xfrm>
          <a:prstGeom prst="rect">
            <a:avLst/>
          </a:prstGeom>
        </p:spPr>
        <p:txBody>
          <a:bodyPr>
            <a:normAutofit/>
          </a:bodyPr>
          <a:lstStyle>
            <a:lvl1pPr marL="0" indent="0">
              <a:buNone/>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lvl="0"/>
            <a:r>
              <a:rPr lang="en-US" altLang="ko-K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 Cras dapibus. Vivamus elementum. </a:t>
            </a:r>
          </a:p>
          <a:p>
            <a:pPr lvl="0"/>
            <a:r>
              <a:rPr lang="en-US" altLang="ko-KR"/>
              <a:t>.</a:t>
            </a:r>
          </a:p>
        </p:txBody>
      </p:sp>
      <p:sp>
        <p:nvSpPr>
          <p:cNvPr id="25" name="텍스트 개체 틀 11"/>
          <p:cNvSpPr>
            <a:spLocks noGrp="1"/>
          </p:cNvSpPr>
          <p:nvPr>
            <p:ph type="body" sz="quarter" idx="25" hasCustomPrompt="1"/>
          </p:nvPr>
        </p:nvSpPr>
        <p:spPr>
          <a:xfrm>
            <a:off x="636025" y="26370656"/>
            <a:ext cx="14130450"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Results</a:t>
            </a:r>
          </a:p>
        </p:txBody>
      </p:sp>
      <p:sp>
        <p:nvSpPr>
          <p:cNvPr id="26" name="텍스트 개체 틀 19"/>
          <p:cNvSpPr>
            <a:spLocks noGrp="1"/>
          </p:cNvSpPr>
          <p:nvPr>
            <p:ph type="body" sz="quarter" idx="26"/>
          </p:nvPr>
        </p:nvSpPr>
        <p:spPr>
          <a:xfrm>
            <a:off x="636024" y="27677816"/>
            <a:ext cx="14130338" cy="14384583"/>
          </a:xfrm>
          <a:prstGeom prst="rect">
            <a:avLst/>
          </a:prstGeom>
        </p:spPr>
        <p:txBody>
          <a:bodyPr>
            <a:normAutofit/>
          </a:bodyPr>
          <a:lstStyle>
            <a:lvl1pPr marL="0" indent="0">
              <a:buNone/>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lvl="0"/>
            <a:endParaRPr lang="en-US" altLang="ko-KR"/>
          </a:p>
        </p:txBody>
      </p:sp>
      <p:sp>
        <p:nvSpPr>
          <p:cNvPr id="27" name="Chart Placeholder 38"/>
          <p:cNvSpPr>
            <a:spLocks noGrp="1"/>
          </p:cNvSpPr>
          <p:nvPr>
            <p:ph type="chart" sz="quarter" idx="27"/>
          </p:nvPr>
        </p:nvSpPr>
        <p:spPr>
          <a:xfrm>
            <a:off x="1409435" y="29476001"/>
            <a:ext cx="12583515" cy="5277755"/>
          </a:xfrm>
          <a:prstGeom prst="rect">
            <a:avLst/>
          </a:prstGeom>
        </p:spPr>
        <p:txBody>
          <a:bodyPr vert="horz" lIns="88844" tIns="44422" rIns="88844" bIns="44422"/>
          <a:lstStyle>
            <a:lvl1pPr marL="0" indent="0">
              <a:buNone/>
              <a:defRPr sz="1500"/>
            </a:lvl1pPr>
          </a:lstStyle>
          <a:p>
            <a:endParaRPr lang="en-US" dirty="0"/>
          </a:p>
        </p:txBody>
      </p:sp>
      <p:sp>
        <p:nvSpPr>
          <p:cNvPr id="28" name="Chart Placeholder 38"/>
          <p:cNvSpPr>
            <a:spLocks noGrp="1"/>
          </p:cNvSpPr>
          <p:nvPr>
            <p:ph type="chart" sz="quarter" idx="28"/>
          </p:nvPr>
        </p:nvSpPr>
        <p:spPr>
          <a:xfrm>
            <a:off x="1409435" y="36183823"/>
            <a:ext cx="12583515" cy="5277755"/>
          </a:xfrm>
          <a:prstGeom prst="rect">
            <a:avLst/>
          </a:prstGeom>
        </p:spPr>
        <p:txBody>
          <a:bodyPr vert="horz" lIns="88844" tIns="44422" rIns="88844" bIns="44422"/>
          <a:lstStyle>
            <a:lvl1pPr marL="0" indent="0">
              <a:buNone/>
              <a:defRPr sz="1500"/>
            </a:lvl1pPr>
          </a:lstStyle>
          <a:p>
            <a:endParaRPr lang="en-US" dirty="0"/>
          </a:p>
        </p:txBody>
      </p:sp>
      <p:sp>
        <p:nvSpPr>
          <p:cNvPr id="33" name="텍스트 개체 틀 11"/>
          <p:cNvSpPr>
            <a:spLocks noGrp="1"/>
          </p:cNvSpPr>
          <p:nvPr>
            <p:ph type="body" sz="quarter" idx="33" hasCustomPrompt="1"/>
          </p:nvPr>
        </p:nvSpPr>
        <p:spPr>
          <a:xfrm>
            <a:off x="15378410" y="4746313"/>
            <a:ext cx="14121186"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Results</a:t>
            </a:r>
          </a:p>
        </p:txBody>
      </p:sp>
      <p:sp>
        <p:nvSpPr>
          <p:cNvPr id="34" name="텍스트 개체 틀 19"/>
          <p:cNvSpPr>
            <a:spLocks noGrp="1"/>
          </p:cNvSpPr>
          <p:nvPr>
            <p:ph type="body" sz="quarter" idx="34"/>
          </p:nvPr>
        </p:nvSpPr>
        <p:spPr>
          <a:xfrm>
            <a:off x="15378409" y="6053472"/>
            <a:ext cx="14121074" cy="18619806"/>
          </a:xfrm>
          <a:prstGeom prst="rect">
            <a:avLst/>
          </a:prstGeom>
        </p:spPr>
        <p:txBody>
          <a:bodyPr>
            <a:normAutofit/>
          </a:bodyPr>
          <a:lstStyle>
            <a:lvl1pPr marL="0" indent="0">
              <a:buNone/>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lvl="0"/>
            <a:endParaRPr lang="en-US" altLang="ko-KR"/>
          </a:p>
        </p:txBody>
      </p:sp>
      <p:sp>
        <p:nvSpPr>
          <p:cNvPr id="35" name="Chart Placeholder 38"/>
          <p:cNvSpPr>
            <a:spLocks noGrp="1"/>
          </p:cNvSpPr>
          <p:nvPr>
            <p:ph type="chart" sz="quarter" idx="35"/>
          </p:nvPr>
        </p:nvSpPr>
        <p:spPr>
          <a:xfrm>
            <a:off x="16151820" y="10559417"/>
            <a:ext cx="12575265" cy="5277755"/>
          </a:xfrm>
          <a:prstGeom prst="rect">
            <a:avLst/>
          </a:prstGeom>
        </p:spPr>
        <p:txBody>
          <a:bodyPr vert="horz" lIns="88844" tIns="44422" rIns="88844" bIns="44422"/>
          <a:lstStyle>
            <a:lvl1pPr marL="0" indent="0">
              <a:buNone/>
              <a:defRPr sz="1500"/>
            </a:lvl1pPr>
          </a:lstStyle>
          <a:p>
            <a:endParaRPr lang="en-US" dirty="0"/>
          </a:p>
        </p:txBody>
      </p:sp>
      <p:sp>
        <p:nvSpPr>
          <p:cNvPr id="36" name="Chart Placeholder 38"/>
          <p:cNvSpPr>
            <a:spLocks noGrp="1"/>
          </p:cNvSpPr>
          <p:nvPr>
            <p:ph type="chart" sz="quarter" idx="36"/>
          </p:nvPr>
        </p:nvSpPr>
        <p:spPr>
          <a:xfrm>
            <a:off x="16151820" y="17267239"/>
            <a:ext cx="12575265" cy="5277755"/>
          </a:xfrm>
          <a:prstGeom prst="rect">
            <a:avLst/>
          </a:prstGeom>
        </p:spPr>
        <p:txBody>
          <a:bodyPr vert="horz" lIns="88844" tIns="44422" rIns="88844" bIns="44422"/>
          <a:lstStyle>
            <a:lvl1pPr marL="0" indent="0">
              <a:buNone/>
              <a:defRPr sz="1500"/>
            </a:lvl1pPr>
          </a:lstStyle>
          <a:p>
            <a:endParaRPr lang="en-US" dirty="0"/>
          </a:p>
        </p:txBody>
      </p:sp>
      <p:sp>
        <p:nvSpPr>
          <p:cNvPr id="37" name="텍스트 개체 틀 11"/>
          <p:cNvSpPr>
            <a:spLocks noGrp="1"/>
          </p:cNvSpPr>
          <p:nvPr>
            <p:ph type="body" sz="quarter" idx="37" hasCustomPrompt="1"/>
          </p:nvPr>
        </p:nvSpPr>
        <p:spPr>
          <a:xfrm>
            <a:off x="15378410" y="25063121"/>
            <a:ext cx="14121186"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Conclusion</a:t>
            </a:r>
          </a:p>
        </p:txBody>
      </p:sp>
      <p:sp>
        <p:nvSpPr>
          <p:cNvPr id="38" name="텍스트 개체 틀 19"/>
          <p:cNvSpPr>
            <a:spLocks noGrp="1"/>
          </p:cNvSpPr>
          <p:nvPr>
            <p:ph type="body" sz="quarter" idx="38" hasCustomPrompt="1"/>
          </p:nvPr>
        </p:nvSpPr>
        <p:spPr>
          <a:xfrm>
            <a:off x="15378409" y="26370280"/>
            <a:ext cx="14121074" cy="7315005"/>
          </a:xfrm>
          <a:prstGeom prst="rect">
            <a:avLst/>
          </a:prstGeom>
        </p:spPr>
        <p:txBody>
          <a:bodyPr>
            <a:normAutofit/>
          </a:bodyPr>
          <a:lstStyle>
            <a:lvl1pPr marL="342900" marR="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lvl="0"/>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lvl="0"/>
            <a:endParaRPr lang="en-US" altLang="ko-KR"/>
          </a:p>
        </p:txBody>
      </p:sp>
      <p:sp>
        <p:nvSpPr>
          <p:cNvPr id="41" name="텍스트 개체 틀 11"/>
          <p:cNvSpPr>
            <a:spLocks noGrp="1"/>
          </p:cNvSpPr>
          <p:nvPr>
            <p:ph type="body" sz="quarter" idx="39" hasCustomPrompt="1"/>
          </p:nvPr>
        </p:nvSpPr>
        <p:spPr>
          <a:xfrm>
            <a:off x="15378410" y="34075504"/>
            <a:ext cx="14121186" cy="1307535"/>
          </a:xfrm>
          <a:prstGeom prst="rect">
            <a:avLst/>
          </a:prstGeom>
          <a:solidFill>
            <a:srgbClr val="C4172F"/>
          </a:solidFill>
        </p:spPr>
        <p:txBody>
          <a:bodyPr anchor="ctr" anchorCtr="0">
            <a:noAutofit/>
          </a:bodyPr>
          <a:lstStyle>
            <a:lvl1pPr marL="252000" indent="0" algn="l">
              <a:lnSpc>
                <a:spcPct val="100000"/>
              </a:lnSpc>
              <a:buNone/>
              <a:defRPr sz="4800" b="1" spc="-100" baseline="0">
                <a:ln>
                  <a:solidFill>
                    <a:srgbClr val="C4172F">
                      <a:alpha val="0"/>
                    </a:srgbClr>
                  </a:solidFill>
                </a:ln>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ko-KR"/>
              <a:t>References</a:t>
            </a:r>
          </a:p>
        </p:txBody>
      </p:sp>
      <p:sp>
        <p:nvSpPr>
          <p:cNvPr id="42" name="텍스트 개체 틀 19"/>
          <p:cNvSpPr>
            <a:spLocks noGrp="1"/>
          </p:cNvSpPr>
          <p:nvPr>
            <p:ph type="body" sz="quarter" idx="40" hasCustomPrompt="1"/>
          </p:nvPr>
        </p:nvSpPr>
        <p:spPr>
          <a:xfrm>
            <a:off x="15378409" y="35382663"/>
            <a:ext cx="14121074" cy="6679735"/>
          </a:xfrm>
          <a:prstGeom prst="rect">
            <a:avLst/>
          </a:prstGeom>
        </p:spPr>
        <p:txBody>
          <a:bodyPr>
            <a:normAutofit/>
          </a:bodyPr>
          <a:lstStyle>
            <a:lvl1pPr marL="342900" marR="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sz="2400">
                <a:latin typeface="+mn-lt"/>
              </a:defRPr>
            </a:lvl1pPr>
            <a:lvl2pPr marL="1513743" indent="0">
              <a:buNone/>
              <a:defRPr sz="3600">
                <a:latin typeface="+mn-lt"/>
              </a:defRPr>
            </a:lvl2pPr>
            <a:lvl3pPr marL="3027487" indent="0">
              <a:buNone/>
              <a:defRPr sz="3200">
                <a:latin typeface="+mn-lt"/>
              </a:defRPr>
            </a:lvl3pPr>
            <a:lvl4pPr marL="4541230" indent="0">
              <a:buNone/>
              <a:defRPr sz="2400">
                <a:latin typeface="+mn-lt"/>
              </a:defRPr>
            </a:lvl4pPr>
            <a:lvl5pPr marL="6054974" indent="0">
              <a:buNone/>
              <a:defRPr sz="2400">
                <a:latin typeface="+mn-lt"/>
              </a:defRPr>
            </a:lvl5pPr>
          </a:lstStyle>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marL="342900" marR="0" lvl="0" indent="-342900" algn="l" defTabSz="3027487" rtl="0" eaLnBrk="1" fontAlgn="auto" latinLnBrk="1" hangingPunct="1">
              <a:lnSpc>
                <a:spcPct val="90000"/>
              </a:lnSpc>
              <a:spcBef>
                <a:spcPts val="3311"/>
              </a:spcBef>
              <a:spcAft>
                <a:spcPts val="0"/>
              </a:spcAft>
              <a:buClrTx/>
              <a:buSzTx/>
              <a:buFont typeface="Arial" panose="020B0604020202020204" pitchFamily="34" charset="0"/>
              <a:buChar char="•"/>
              <a:tabLst/>
              <a:defRPr/>
            </a:pPr>
            <a:r>
              <a:rPr lang="en-US" altLang="ko-KR"/>
              <a:t>Lorem ipsum dolor sit amet, consectetuer adipiscing elit. Aenean</a:t>
            </a:r>
          </a:p>
          <a:p>
            <a:pPr lvl="0"/>
            <a:endParaRPr lang="en-US" altLang="ko-KR"/>
          </a:p>
        </p:txBody>
      </p:sp>
    </p:spTree>
    <p:extLst>
      <p:ext uri="{BB962C8B-B14F-4D97-AF65-F5344CB8AC3E}">
        <p14:creationId xmlns:p14="http://schemas.microsoft.com/office/powerpoint/2010/main" val="1147365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2020-04-16</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p:cNvSpPr>
            <a:spLocks noGrp="1"/>
          </p:cNvSpPr>
          <p:nvPr>
            <p:ph type="body" sz="quarter" idx="17"/>
          </p:nvPr>
        </p:nvSpPr>
        <p:spPr>
          <a:xfrm>
            <a:off x="636025" y="7594434"/>
            <a:ext cx="14092237" cy="1113033"/>
          </a:xfrm>
          <a:solidFill>
            <a:srgbClr val="AED369"/>
          </a:solidFill>
          <a:ln>
            <a:noFill/>
          </a:ln>
        </p:spPr>
        <p:txBody>
          <a:bodyPr/>
          <a:lstStyle/>
          <a:p>
            <a:r>
              <a:rPr lang="en-US" altLang="ko-KR" sz="5000" dirty="0" smtClean="0">
                <a:latin typeface="+mj-ea"/>
                <a:ea typeface="+mj-ea"/>
              </a:rPr>
              <a:t>Abstract</a:t>
            </a:r>
            <a:endParaRPr lang="ko-KR" altLang="en-US" sz="5000" dirty="0">
              <a:latin typeface="+mj-ea"/>
              <a:ea typeface="+mj-ea"/>
            </a:endParaRPr>
          </a:p>
        </p:txBody>
      </p:sp>
      <mc:AlternateContent xmlns:mc="http://schemas.openxmlformats.org/markup-compatibility/2006" xmlns:a14="http://schemas.microsoft.com/office/drawing/2010/main">
        <mc:Choice Requires="a14">
          <p:sp>
            <p:nvSpPr>
              <p:cNvPr id="8" name="텍스트 개체 틀 7"/>
              <p:cNvSpPr>
                <a:spLocks noGrp="1"/>
              </p:cNvSpPr>
              <p:nvPr>
                <p:ph type="body" sz="quarter" idx="20"/>
              </p:nvPr>
            </p:nvSpPr>
            <p:spPr>
              <a:xfrm>
                <a:off x="636024" y="8767628"/>
                <a:ext cx="14130338" cy="5377456"/>
              </a:xfrm>
            </p:spPr>
            <p:txBody>
              <a:bodyPr>
                <a:noAutofit/>
              </a:bodyPr>
              <a:lstStyle/>
              <a:p>
                <a:pPr>
                  <a:lnSpc>
                    <a:spcPct val="100000"/>
                  </a:lnSpc>
                </a:pPr>
                <a:r>
                  <a:rPr lang="en-US" altLang="ko-KR" sz="4000" dirty="0" smtClean="0"/>
                  <a:t>The </a:t>
                </a:r>
                <a:r>
                  <a:rPr lang="en-US" altLang="ko-KR" sz="4000" dirty="0"/>
                  <a:t>6-bits switched network type phase shifter in Samsung 65nm CMOS technology is presented in this paper. The presented phase shifter is using the LC filter topologies to implement the phase shift blocks for compact size rather than using trans-mission line. For 64-states, the insertion loss is -9.7 ±1.5dB and return losses are under 10dB. The RMS phase error and RMS amplitude error are less than 4° and 0.87dB in 2GHz – 2.5GHz bandwidth, respectively. The die area is 1.4×0.81</a:t>
                </a:r>
                <a14:m>
                  <m:oMath xmlns:m="http://schemas.openxmlformats.org/officeDocument/2006/math">
                    <m:sSup>
                      <m:sSupPr>
                        <m:ctrlPr>
                          <a:rPr lang="ko-KR" altLang="ko-KR" sz="4000" i="1">
                            <a:latin typeface="Cambria Math" panose="02040503050406030204" pitchFamily="18" charset="0"/>
                          </a:rPr>
                        </m:ctrlPr>
                      </m:sSupPr>
                      <m:e>
                        <m:r>
                          <a:rPr lang="en-US" altLang="ko-KR" sz="4000" b="0" i="1">
                            <a:latin typeface="Cambria Math" panose="02040503050406030204" pitchFamily="18" charset="0"/>
                          </a:rPr>
                          <m:t>𝑢𝑚</m:t>
                        </m:r>
                      </m:e>
                      <m:sup>
                        <m:r>
                          <a:rPr lang="en-US" altLang="ko-KR" sz="4000" b="0" i="1">
                            <a:latin typeface="Cambria Math" panose="02040503050406030204" pitchFamily="18" charset="0"/>
                          </a:rPr>
                          <m:t>2</m:t>
                        </m:r>
                      </m:sup>
                    </m:sSup>
                  </m:oMath>
                </a14:m>
                <a:r>
                  <a:rPr lang="en-US" altLang="ko-KR" sz="4000" dirty="0"/>
                  <a:t> including pads with 0mW DC power consumption</a:t>
                </a:r>
                <a:endParaRPr lang="ko-KR" altLang="en-US" sz="4000" dirty="0"/>
              </a:p>
            </p:txBody>
          </p:sp>
        </mc:Choice>
        <mc:Fallback xmlns="">
          <p:sp>
            <p:nvSpPr>
              <p:cNvPr id="8" name="텍스트 개체 틀 7"/>
              <p:cNvSpPr>
                <a:spLocks noGrp="1" noRot="1" noChangeAspect="1" noMove="1" noResize="1" noEditPoints="1" noAdjustHandles="1" noChangeArrowheads="1" noChangeShapeType="1" noTextEdit="1"/>
              </p:cNvSpPr>
              <p:nvPr>
                <p:ph type="body" sz="quarter" idx="20"/>
              </p:nvPr>
            </p:nvSpPr>
            <p:spPr>
              <a:xfrm>
                <a:off x="636024" y="8767628"/>
                <a:ext cx="14130338" cy="5377456"/>
              </a:xfrm>
              <a:blipFill>
                <a:blip r:embed="rId2"/>
                <a:stretch>
                  <a:fillRect l="-1510" t="-2041" r="-1337" b="-8844"/>
                </a:stretch>
              </a:blipFill>
            </p:spPr>
            <p:txBody>
              <a:bodyPr/>
              <a:lstStyle/>
              <a:p>
                <a:r>
                  <a:rPr lang="ko-KR" altLang="en-US">
                    <a:noFill/>
                  </a:rPr>
                  <a:t> </a:t>
                </a:r>
              </a:p>
            </p:txBody>
          </p:sp>
        </mc:Fallback>
      </mc:AlternateContent>
      <p:sp>
        <p:nvSpPr>
          <p:cNvPr id="17" name="텍스트 개체 틀 16"/>
          <p:cNvSpPr>
            <a:spLocks noGrp="1"/>
          </p:cNvSpPr>
          <p:nvPr>
            <p:ph type="body" sz="quarter" idx="33"/>
          </p:nvPr>
        </p:nvSpPr>
        <p:spPr>
          <a:xfrm>
            <a:off x="15366205" y="30270499"/>
            <a:ext cx="14600448" cy="1194206"/>
          </a:xfrm>
          <a:solidFill>
            <a:srgbClr val="AED369"/>
          </a:solidFill>
        </p:spPr>
        <p:txBody>
          <a:bodyPr/>
          <a:lstStyle/>
          <a:p>
            <a:r>
              <a:rPr lang="en-US" altLang="ko-KR" sz="5000" cap="small" dirty="0" smtClean="0">
                <a:latin typeface="+mj-ea"/>
                <a:ea typeface="+mj-ea"/>
              </a:rPr>
              <a:t>III. Conclusions</a:t>
            </a:r>
            <a:endParaRPr lang="ko-KR" altLang="ko-KR" sz="5000" dirty="0">
              <a:latin typeface="+mj-ea"/>
              <a:ea typeface="+mj-ea"/>
            </a:endParaRPr>
          </a:p>
        </p:txBody>
      </p:sp>
      <p:sp>
        <p:nvSpPr>
          <p:cNvPr id="21" name="텍스트 개체 틀 20"/>
          <p:cNvSpPr>
            <a:spLocks noGrp="1"/>
          </p:cNvSpPr>
          <p:nvPr>
            <p:ph type="body" sz="quarter" idx="37"/>
          </p:nvPr>
        </p:nvSpPr>
        <p:spPr>
          <a:xfrm>
            <a:off x="15328105" y="37108748"/>
            <a:ext cx="14638548" cy="1114989"/>
          </a:xfrm>
          <a:solidFill>
            <a:srgbClr val="AED369"/>
          </a:solidFill>
        </p:spPr>
        <p:txBody>
          <a:bodyPr/>
          <a:lstStyle/>
          <a:p>
            <a:r>
              <a:rPr lang="en-US" altLang="ko-KR" sz="5000" cap="small" dirty="0">
                <a:latin typeface="+mj-ea"/>
                <a:ea typeface="+mj-ea"/>
              </a:rPr>
              <a:t>Acknowledgments</a:t>
            </a:r>
            <a:endParaRPr lang="ko-KR" altLang="ko-KR" sz="5000" dirty="0">
              <a:latin typeface="+mj-ea"/>
              <a:ea typeface="+mj-ea"/>
            </a:endParaRPr>
          </a:p>
        </p:txBody>
      </p:sp>
      <p:sp>
        <p:nvSpPr>
          <p:cNvPr id="2" name="TextBox 1"/>
          <p:cNvSpPr txBox="1"/>
          <p:nvPr/>
        </p:nvSpPr>
        <p:spPr>
          <a:xfrm>
            <a:off x="228600" y="3489960"/>
            <a:ext cx="30275213" cy="4016484"/>
          </a:xfrm>
          <a:prstGeom prst="rect">
            <a:avLst/>
          </a:prstGeom>
          <a:noFill/>
        </p:spPr>
        <p:txBody>
          <a:bodyPr wrap="square" rtlCol="0">
            <a:spAutoFit/>
          </a:bodyPr>
          <a:lstStyle/>
          <a:p>
            <a:pPr algn="ctr">
              <a:lnSpc>
                <a:spcPct val="150000"/>
              </a:lnSpc>
            </a:pPr>
            <a:r>
              <a:rPr lang="fr-FR" altLang="ko-KR" sz="8500" b="1" smtClean="0"/>
              <a:t>A 6-bit Phase </a:t>
            </a:r>
            <a:r>
              <a:rPr lang="fr-FR" altLang="ko-KR" sz="8500" b="1" dirty="0"/>
              <a:t>Shifter </a:t>
            </a:r>
            <a:r>
              <a:rPr lang="fr-FR" altLang="ko-KR" sz="8500" b="1"/>
              <a:t>in </a:t>
            </a:r>
            <a:r>
              <a:rPr lang="fr-FR" altLang="ko-KR" sz="8500" b="1" smtClean="0"/>
              <a:t>65nm CMOS Technology</a:t>
            </a:r>
            <a:r>
              <a:rPr lang="fr-FR" altLang="ko-KR" sz="8500" b="1" dirty="0"/>
              <a:t> </a:t>
            </a:r>
            <a:endParaRPr lang="ko-KR" altLang="ko-KR" sz="8500" b="1" dirty="0"/>
          </a:p>
          <a:p>
            <a:pPr algn="ctr"/>
            <a:r>
              <a:rPr lang="en-US" altLang="ko-KR" sz="4000" b="1" smtClean="0"/>
              <a:t>Tan-Binh Ngo, Ju-Hwan </a:t>
            </a:r>
            <a:r>
              <a:rPr lang="en-US" altLang="ko-KR" sz="4000" b="1" dirty="0"/>
              <a:t>Lim, </a:t>
            </a:r>
            <a:r>
              <a:rPr lang="en-US" altLang="ko-KR" sz="4000" b="1"/>
              <a:t>Wan-Su </a:t>
            </a:r>
            <a:r>
              <a:rPr lang="en-US" altLang="ko-KR" sz="4000" b="1" smtClean="0"/>
              <a:t>Kim, </a:t>
            </a:r>
            <a:r>
              <a:rPr lang="en-US" altLang="ko-KR" sz="4000" b="1" dirty="0"/>
              <a:t>Tae-Hwan Park, </a:t>
            </a:r>
            <a:r>
              <a:rPr lang="en-US" altLang="ko-KR" sz="4000" b="1" dirty="0" err="1"/>
              <a:t>Hye-Jin</a:t>
            </a:r>
            <a:r>
              <a:rPr lang="en-US" altLang="ko-KR" sz="4000" b="1" dirty="0"/>
              <a:t> Choi and Sang-</a:t>
            </a:r>
            <a:r>
              <a:rPr lang="en-US" altLang="ko-KR" sz="4000" b="1" dirty="0" err="1"/>
              <a:t>Woong</a:t>
            </a:r>
            <a:r>
              <a:rPr lang="en-US" altLang="ko-KR" sz="4000" b="1" dirty="0"/>
              <a:t> Yoon</a:t>
            </a:r>
            <a:endParaRPr lang="ko-KR" altLang="ko-KR" sz="4000" dirty="0"/>
          </a:p>
          <a:p>
            <a:pPr algn="ctr"/>
            <a:r>
              <a:rPr lang="en-US" altLang="ko-KR" sz="4000" b="1"/>
              <a:t>Electronic </a:t>
            </a:r>
            <a:r>
              <a:rPr lang="en-US" altLang="ko-KR" sz="4000" b="1" smtClean="0"/>
              <a:t>Engineering, </a:t>
            </a:r>
            <a:r>
              <a:rPr lang="en-US" altLang="ko-KR" sz="4000" b="1" dirty="0"/>
              <a:t>Kyung </a:t>
            </a:r>
            <a:r>
              <a:rPr lang="en-US" altLang="ko-KR" sz="4000" b="1" dirty="0" err="1"/>
              <a:t>Hee</a:t>
            </a:r>
            <a:r>
              <a:rPr lang="en-US" altLang="ko-KR" sz="4000" b="1" dirty="0"/>
              <a:t> University</a:t>
            </a:r>
            <a:endParaRPr lang="ko-KR" altLang="ko-KR" sz="4000" dirty="0"/>
          </a:p>
          <a:p>
            <a:pPr algn="ctr"/>
            <a:r>
              <a:rPr lang="en-US" altLang="ko-KR" sz="4000" b="1" dirty="0"/>
              <a:t>E-mail : </a:t>
            </a:r>
            <a:r>
              <a:rPr lang="en-US" altLang="ko-KR" sz="4000" b="1" dirty="0" smtClean="0"/>
              <a:t>sangwyoon@khu.ac.kr</a:t>
            </a:r>
            <a:endParaRPr lang="ko-KR" altLang="ko-KR" sz="4000" dirty="0"/>
          </a:p>
        </p:txBody>
      </p:sp>
      <p:pic>
        <p:nvPicPr>
          <p:cNvPr id="41" name="_x439854624" descr="EMB00044b9412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12412" y="13521403"/>
            <a:ext cx="3264658" cy="5029677"/>
          </a:xfrm>
          <a:prstGeom prst="rect">
            <a:avLst/>
          </a:prstGeom>
          <a:noFill/>
          <a:extLst>
            <a:ext uri="{909E8E84-426E-40DD-AFC4-6F175D3DCCD1}">
              <a14:hiddenFill xmlns:a14="http://schemas.microsoft.com/office/drawing/2010/main">
                <a:solidFill>
                  <a:srgbClr val="FFFFFF"/>
                </a:solidFill>
              </a14:hiddenFill>
            </a:ext>
          </a:extLst>
        </p:spPr>
      </p:pic>
      <p:sp>
        <p:nvSpPr>
          <p:cNvPr id="42" name="타원 41"/>
          <p:cNvSpPr/>
          <p:nvPr/>
        </p:nvSpPr>
        <p:spPr>
          <a:xfrm rot="20534369">
            <a:off x="7093734" y="15539755"/>
            <a:ext cx="3335801" cy="3158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3" name="그림 42"/>
          <p:cNvPicPr>
            <a:picLocks noChangeAspect="1"/>
          </p:cNvPicPr>
          <p:nvPr/>
        </p:nvPicPr>
        <p:blipFill>
          <a:blip r:embed="rId4"/>
          <a:stretch>
            <a:fillRect/>
          </a:stretch>
        </p:blipFill>
        <p:spPr>
          <a:xfrm>
            <a:off x="10981308" y="14299301"/>
            <a:ext cx="904417" cy="1325893"/>
          </a:xfrm>
          <a:prstGeom prst="rect">
            <a:avLst/>
          </a:prstGeom>
        </p:spPr>
      </p:pic>
      <p:sp>
        <p:nvSpPr>
          <p:cNvPr id="44" name="TextBox 43"/>
          <p:cNvSpPr txBox="1"/>
          <p:nvPr/>
        </p:nvSpPr>
        <p:spPr>
          <a:xfrm>
            <a:off x="10849017" y="15614625"/>
            <a:ext cx="1184193" cy="553998"/>
          </a:xfrm>
          <a:prstGeom prst="rect">
            <a:avLst/>
          </a:prstGeom>
          <a:noFill/>
        </p:spPr>
        <p:txBody>
          <a:bodyPr wrap="square" rtlCol="0">
            <a:spAutoFit/>
          </a:bodyPr>
          <a:lstStyle/>
          <a:p>
            <a:pPr algn="ctr"/>
            <a:r>
              <a:rPr lang="en-US" altLang="ko-KR" sz="3000" dirty="0"/>
              <a:t>PHD</a:t>
            </a:r>
            <a:endParaRPr lang="ko-KR" altLang="en-US" sz="3000" dirty="0"/>
          </a:p>
        </p:txBody>
      </p:sp>
      <p:pic>
        <p:nvPicPr>
          <p:cNvPr id="47" name="_x252623880" descr="EMB00044b9412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72" y="19712577"/>
            <a:ext cx="14072736" cy="4370326"/>
          </a:xfrm>
          <a:prstGeom prst="rect">
            <a:avLst/>
          </a:prstGeom>
          <a:noFill/>
          <a:extLst>
            <a:ext uri="{909E8E84-426E-40DD-AFC4-6F175D3DCCD1}">
              <a14:hiddenFill xmlns:a14="http://schemas.microsoft.com/office/drawing/2010/main">
                <a:solidFill>
                  <a:srgbClr val="FFFFFF"/>
                </a:solidFill>
              </a14:hiddenFill>
            </a:ext>
          </a:extLst>
        </p:spPr>
      </p:pic>
      <p:pic>
        <p:nvPicPr>
          <p:cNvPr id="48" name="그림 47">
            <a:extLst>
              <a:ext uri="{FF2B5EF4-FFF2-40B4-BE49-F238E27FC236}">
                <a16:creationId xmlns="" xmlns:a16="http://schemas.microsoft.com/office/drawing/2014/main" id="{C2877CCF-274E-4F82-9518-BBD4EC288E38}"/>
              </a:ext>
            </a:extLst>
          </p:cNvPr>
          <p:cNvPicPr>
            <a:picLocks noChangeAspect="1"/>
          </p:cNvPicPr>
          <p:nvPr/>
        </p:nvPicPr>
        <p:blipFill>
          <a:blip r:embed="rId6"/>
          <a:stretch>
            <a:fillRect/>
          </a:stretch>
        </p:blipFill>
        <p:spPr>
          <a:xfrm>
            <a:off x="1166085" y="24211429"/>
            <a:ext cx="12584521" cy="3944510"/>
          </a:xfrm>
          <a:prstGeom prst="rect">
            <a:avLst/>
          </a:prstGeom>
        </p:spPr>
      </p:pic>
      <p:sp>
        <p:nvSpPr>
          <p:cNvPr id="50" name="TextBox 49"/>
          <p:cNvSpPr txBox="1"/>
          <p:nvPr/>
        </p:nvSpPr>
        <p:spPr>
          <a:xfrm>
            <a:off x="707922" y="19036875"/>
            <a:ext cx="13880455" cy="707886"/>
          </a:xfrm>
          <a:prstGeom prst="rect">
            <a:avLst/>
          </a:prstGeom>
          <a:noFill/>
        </p:spPr>
        <p:txBody>
          <a:bodyPr wrap="square" rtlCol="0">
            <a:spAutoFit/>
          </a:bodyPr>
          <a:lstStyle/>
          <a:p>
            <a:r>
              <a:rPr lang="en-US" altLang="ko-KR" sz="4000" dirty="0" smtClean="0"/>
              <a:t>- Overall </a:t>
            </a:r>
            <a:r>
              <a:rPr lang="en-US" altLang="ko-KR" sz="4000" dirty="0"/>
              <a:t>6-bits Phase Shifter </a:t>
            </a:r>
            <a:r>
              <a:rPr lang="en-US" altLang="ko-KR" sz="4000" dirty="0" smtClean="0"/>
              <a:t>Schematic</a:t>
            </a:r>
            <a:endParaRPr lang="ko-KR" altLang="en-US" sz="4000" dirty="0"/>
          </a:p>
        </p:txBody>
      </p:sp>
      <p:sp>
        <p:nvSpPr>
          <p:cNvPr id="51" name="TextBox 50"/>
          <p:cNvSpPr txBox="1"/>
          <p:nvPr/>
        </p:nvSpPr>
        <p:spPr>
          <a:xfrm>
            <a:off x="724515" y="28184158"/>
            <a:ext cx="12490041" cy="707886"/>
          </a:xfrm>
          <a:prstGeom prst="rect">
            <a:avLst/>
          </a:prstGeom>
          <a:noFill/>
        </p:spPr>
        <p:txBody>
          <a:bodyPr wrap="square" rtlCol="0">
            <a:spAutoFit/>
          </a:bodyPr>
          <a:lstStyle/>
          <a:p>
            <a:r>
              <a:rPr lang="en-US" altLang="ko-KR" sz="4000" dirty="0" smtClean="0"/>
              <a:t>- Layout </a:t>
            </a:r>
            <a:r>
              <a:rPr lang="en-US" altLang="ko-KR" sz="4000" dirty="0"/>
              <a:t>of 6-bits Phase </a:t>
            </a:r>
            <a:r>
              <a:rPr lang="en-US" altLang="ko-KR" sz="4000" dirty="0" smtClean="0"/>
              <a:t>Shifter</a:t>
            </a:r>
            <a:endParaRPr lang="ko-KR" altLang="en-US" sz="4000" dirty="0"/>
          </a:p>
        </p:txBody>
      </p:sp>
      <p:pic>
        <p:nvPicPr>
          <p:cNvPr id="52" name="_x175196480" descr="EMB00044b9412c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864" y="28911481"/>
            <a:ext cx="8498198" cy="4702369"/>
          </a:xfrm>
          <a:prstGeom prst="rect">
            <a:avLst/>
          </a:prstGeom>
          <a:noFill/>
          <a:extLst>
            <a:ext uri="{909E8E84-426E-40DD-AFC4-6F175D3DCCD1}">
              <a14:hiddenFill xmlns:a14="http://schemas.microsoft.com/office/drawing/2010/main">
                <a:solidFill>
                  <a:srgbClr val="FFFFFF"/>
                </a:solidFill>
              </a14:hiddenFill>
            </a:ext>
          </a:extLst>
        </p:spPr>
      </p:pic>
      <p:sp>
        <p:nvSpPr>
          <p:cNvPr id="58" name="텍스트 개체 틀 6"/>
          <p:cNvSpPr>
            <a:spLocks noGrp="1"/>
          </p:cNvSpPr>
          <p:nvPr>
            <p:ph type="body" sz="quarter" idx="17"/>
          </p:nvPr>
        </p:nvSpPr>
        <p:spPr>
          <a:xfrm>
            <a:off x="636024" y="17835346"/>
            <a:ext cx="14092238" cy="1113033"/>
          </a:xfrm>
          <a:solidFill>
            <a:srgbClr val="AED369"/>
          </a:solidFill>
        </p:spPr>
        <p:txBody>
          <a:bodyPr/>
          <a:lstStyle/>
          <a:p>
            <a:r>
              <a:rPr lang="en-US" altLang="ko-KR" sz="5000" dirty="0" smtClean="0">
                <a:latin typeface="+mj-ea"/>
                <a:ea typeface="+mj-ea"/>
              </a:rPr>
              <a:t>Introduction</a:t>
            </a:r>
            <a:endParaRPr lang="ko-KR" altLang="en-US" sz="5000" dirty="0">
              <a:latin typeface="+mj-ea"/>
              <a:ea typeface="+mj-ea"/>
            </a:endParaRPr>
          </a:p>
        </p:txBody>
      </p:sp>
      <p:sp>
        <p:nvSpPr>
          <p:cNvPr id="60" name="텍스트 개체 틀 6"/>
          <p:cNvSpPr>
            <a:spLocks noGrp="1"/>
          </p:cNvSpPr>
          <p:nvPr>
            <p:ph type="body" sz="quarter" idx="17"/>
          </p:nvPr>
        </p:nvSpPr>
        <p:spPr>
          <a:xfrm>
            <a:off x="636024" y="33769245"/>
            <a:ext cx="14130450" cy="1113033"/>
          </a:xfrm>
          <a:solidFill>
            <a:srgbClr val="AED369"/>
          </a:solidFill>
        </p:spPr>
        <p:txBody>
          <a:bodyPr/>
          <a:lstStyle/>
          <a:p>
            <a:r>
              <a:rPr lang="en-US" altLang="ko-KR" sz="5000" dirty="0" smtClean="0">
                <a:latin typeface="+mj-ea"/>
                <a:ea typeface="+mj-ea"/>
              </a:rPr>
              <a:t>Implementation and Measurement results</a:t>
            </a:r>
            <a:endParaRPr lang="ko-KR" altLang="en-US" sz="5000" dirty="0">
              <a:latin typeface="+mj-ea"/>
              <a:ea typeface="+mj-ea"/>
            </a:endParaRPr>
          </a:p>
        </p:txBody>
      </p:sp>
      <p:pic>
        <p:nvPicPr>
          <p:cNvPr id="62" name="_x175192808" descr="EMB00044b9412f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61448" y="8180689"/>
            <a:ext cx="5518461" cy="4444018"/>
          </a:xfrm>
          <a:prstGeom prst="rect">
            <a:avLst/>
          </a:prstGeom>
          <a:noFill/>
          <a:extLst>
            <a:ext uri="{909E8E84-426E-40DD-AFC4-6F175D3DCCD1}">
              <a14:hiddenFill xmlns:a14="http://schemas.microsoft.com/office/drawing/2010/main">
                <a:solidFill>
                  <a:srgbClr val="FFFFFF"/>
                </a:solidFill>
              </a14:hiddenFill>
            </a:ext>
          </a:extLst>
        </p:spPr>
      </p:pic>
      <p:pic>
        <p:nvPicPr>
          <p:cNvPr id="63" name="_x439855776" descr="EMB00044b9412f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67327" y="8180689"/>
            <a:ext cx="5510191" cy="4444018"/>
          </a:xfrm>
          <a:prstGeom prst="rect">
            <a:avLst/>
          </a:prstGeom>
          <a:noFill/>
          <a:extLst>
            <a:ext uri="{909E8E84-426E-40DD-AFC4-6F175D3DCCD1}">
              <a14:hiddenFill xmlns:a14="http://schemas.microsoft.com/office/drawing/2010/main">
                <a:solidFill>
                  <a:srgbClr val="FFFFFF"/>
                </a:solidFill>
              </a14:hiddenFill>
            </a:ext>
          </a:extLst>
        </p:spPr>
      </p:pic>
      <p:pic>
        <p:nvPicPr>
          <p:cNvPr id="64" name="_x439841376" descr="EMB00044b9412f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35076" y="12836095"/>
            <a:ext cx="5601097" cy="4393500"/>
          </a:xfrm>
          <a:prstGeom prst="rect">
            <a:avLst/>
          </a:prstGeom>
          <a:noFill/>
          <a:extLst>
            <a:ext uri="{909E8E84-426E-40DD-AFC4-6F175D3DCCD1}">
              <a14:hiddenFill xmlns:a14="http://schemas.microsoft.com/office/drawing/2010/main">
                <a:solidFill>
                  <a:srgbClr val="FFFFFF"/>
                </a:solidFill>
              </a14:hiddenFill>
            </a:ext>
          </a:extLst>
        </p:spPr>
      </p:pic>
      <p:pic>
        <p:nvPicPr>
          <p:cNvPr id="65" name="_x175190144" descr="EMB00044b9412f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816284" y="12836095"/>
            <a:ext cx="5546724" cy="44598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표 65"/>
          <p:cNvGraphicFramePr>
            <a:graphicFrameLocks noGrp="1"/>
          </p:cNvGraphicFramePr>
          <p:nvPr>
            <p:extLst>
              <p:ext uri="{D42A27DB-BD31-4B8C-83A1-F6EECF244321}">
                <p14:modId xmlns:p14="http://schemas.microsoft.com/office/powerpoint/2010/main" val="855882601"/>
              </p:ext>
            </p:extLst>
          </p:nvPr>
        </p:nvGraphicFramePr>
        <p:xfrm>
          <a:off x="15079638" y="8510873"/>
          <a:ext cx="3712295" cy="3374509"/>
        </p:xfrm>
        <a:graphic>
          <a:graphicData uri="http://schemas.openxmlformats.org/drawingml/2006/table">
            <a:tbl>
              <a:tblPr firstRow="1" bandRow="1">
                <a:tableStyleId>{2D5ABB26-0587-4C30-8999-92F81FD0307C}</a:tableStyleId>
              </a:tblPr>
              <a:tblGrid>
                <a:gridCol w="1186982">
                  <a:extLst>
                    <a:ext uri="{9D8B030D-6E8A-4147-A177-3AD203B41FA5}">
                      <a16:colId xmlns="" xmlns:a16="http://schemas.microsoft.com/office/drawing/2014/main" val="1766130473"/>
                    </a:ext>
                  </a:extLst>
                </a:gridCol>
                <a:gridCol w="2525313">
                  <a:extLst>
                    <a:ext uri="{9D8B030D-6E8A-4147-A177-3AD203B41FA5}">
                      <a16:colId xmlns="" xmlns:a16="http://schemas.microsoft.com/office/drawing/2014/main" val="1334626672"/>
                    </a:ext>
                  </a:extLst>
                </a:gridCol>
              </a:tblGrid>
              <a:tr h="708235">
                <a:tc gridSpan="2">
                  <a:txBody>
                    <a:bodyPr/>
                    <a:lstStyle/>
                    <a:p>
                      <a:pPr algn="ctr" latinLnBrk="1"/>
                      <a:r>
                        <a:rPr lang="en-US" altLang="ko-KR" sz="3000" dirty="0" smtClean="0">
                          <a:latin typeface="Arial" panose="020B0604020202020204" pitchFamily="34" charset="0"/>
                          <a:cs typeface="Arial" panose="020B0604020202020204" pitchFamily="34" charset="0"/>
                        </a:rPr>
                        <a:t>S11 [dB]</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dirty="0"/>
                    </a:p>
                  </a:txBody>
                  <a:tcPr/>
                </a:tc>
                <a:extLst>
                  <a:ext uri="{0D108BD9-81ED-4DB2-BD59-A6C34878D82A}">
                    <a16:rowId xmlns="" xmlns:a16="http://schemas.microsoft.com/office/drawing/2014/main" val="2992800666"/>
                  </a:ext>
                </a:extLst>
              </a:tr>
              <a:tr h="197394">
                <a:tc gridSpan="2">
                  <a:txBody>
                    <a:bodyPr/>
                    <a:lstStyle/>
                    <a:p>
                      <a:pPr algn="ctr" latinLnBrk="1"/>
                      <a:endParaRPr lang="ko-KR" altLang="en-US" sz="2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extLst>
                  <a:ext uri="{0D108BD9-81ED-4DB2-BD59-A6C34878D82A}">
                    <a16:rowId xmlns="" xmlns:a16="http://schemas.microsoft.com/office/drawing/2014/main" val="1549305929"/>
                  </a:ext>
                </a:extLst>
              </a:tr>
              <a:tr h="778526">
                <a:tc>
                  <a:txBody>
                    <a:bodyPr/>
                    <a:lstStyle/>
                    <a:p>
                      <a:pPr algn="ctr" latinLnBrk="1"/>
                      <a:r>
                        <a:rPr lang="en-US" altLang="ko-KR" sz="3000" dirty="0" smtClean="0">
                          <a:latin typeface="Arial" panose="020B0604020202020204" pitchFamily="34" charset="0"/>
                          <a:cs typeface="Arial" panose="020B0604020202020204" pitchFamily="34" charset="0"/>
                        </a:rPr>
                        <a:t>Sim.</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ko-KR" sz="3000" dirty="0" smtClean="0">
                          <a:solidFill>
                            <a:schemeClr val="tx1"/>
                          </a:solidFill>
                          <a:latin typeface="Cambria" panose="02040503050406030204" pitchFamily="18" charset="0"/>
                          <a:ea typeface="Cambria" panose="02040503050406030204" pitchFamily="18" charset="0"/>
                        </a:rPr>
                        <a:t>&lt;</a:t>
                      </a:r>
                      <a:r>
                        <a:rPr lang="en-US" altLang="ko-KR" sz="3000" baseline="0" dirty="0" smtClean="0">
                          <a:solidFill>
                            <a:schemeClr val="tx1"/>
                          </a:solidFill>
                          <a:latin typeface="Cambria" panose="02040503050406030204" pitchFamily="18" charset="0"/>
                          <a:ea typeface="Cambria" panose="02040503050406030204" pitchFamily="18" charset="0"/>
                        </a:rPr>
                        <a:t> </a:t>
                      </a:r>
                      <a:r>
                        <a:rPr lang="en-US" altLang="ko-KR" sz="3000" dirty="0" smtClean="0">
                          <a:solidFill>
                            <a:schemeClr val="tx1"/>
                          </a:solidFill>
                          <a:latin typeface="Cambria" panose="02040503050406030204" pitchFamily="18" charset="0"/>
                          <a:ea typeface="Cambria" panose="02040503050406030204" pitchFamily="18" charset="0"/>
                        </a:rPr>
                        <a:t>-10dB </a:t>
                      </a:r>
                    </a:p>
                    <a:p>
                      <a:pPr algn="ctr"/>
                      <a:r>
                        <a:rPr lang="en-US" altLang="ko-KR" sz="3000" dirty="0" smtClean="0">
                          <a:solidFill>
                            <a:schemeClr val="tx1"/>
                          </a:solidFill>
                          <a:latin typeface="Cambria" panose="02040503050406030204" pitchFamily="18" charset="0"/>
                          <a:ea typeface="Cambria" panose="02040503050406030204" pitchFamily="18" charset="0"/>
                        </a:rPr>
                        <a:t>@ 2~2.5GHz</a:t>
                      </a:r>
                      <a:endParaRPr lang="ko-KR" altLang="en-US" sz="3000" dirty="0">
                        <a:solidFill>
                          <a:schemeClr val="tx1"/>
                        </a:solidFill>
                        <a:latin typeface="Cambria" panose="02040503050406030204" pitchFamily="18" charset="0"/>
                      </a:endParaRP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72386579"/>
                  </a:ext>
                </a:extLst>
              </a:tr>
              <a:tr h="778526">
                <a:tc>
                  <a:txBody>
                    <a:bodyPr/>
                    <a:lstStyle/>
                    <a:p>
                      <a:pPr algn="ctr" latinLnBrk="1"/>
                      <a:r>
                        <a:rPr lang="en-US" altLang="ko-KR" sz="3000" dirty="0" smtClean="0">
                          <a:latin typeface="Arial" panose="020B0604020202020204" pitchFamily="34" charset="0"/>
                          <a:cs typeface="Arial" panose="020B0604020202020204" pitchFamily="34" charset="0"/>
                        </a:rPr>
                        <a:t>Meas.</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altLang="ko-KR" sz="3000" dirty="0" smtClean="0">
                          <a:solidFill>
                            <a:schemeClr val="tx1"/>
                          </a:solidFill>
                          <a:latin typeface="Cambria" panose="02040503050406030204" pitchFamily="18" charset="0"/>
                          <a:ea typeface="Cambria" panose="02040503050406030204" pitchFamily="18" charset="0"/>
                        </a:rPr>
                        <a:t>&lt; -10dB </a:t>
                      </a:r>
                    </a:p>
                    <a:p>
                      <a:pPr algn="ctr"/>
                      <a:r>
                        <a:rPr lang="en-US" altLang="ko-KR" sz="3000" dirty="0" smtClean="0">
                          <a:solidFill>
                            <a:schemeClr val="tx1"/>
                          </a:solidFill>
                          <a:latin typeface="Cambria" panose="02040503050406030204" pitchFamily="18" charset="0"/>
                          <a:ea typeface="Cambria" panose="02040503050406030204" pitchFamily="18" charset="0"/>
                        </a:rPr>
                        <a:t>@ 1.6~2.4GHz</a:t>
                      </a:r>
                      <a:endParaRPr lang="ko-KR" altLang="en-US" sz="3000" dirty="0">
                        <a:solidFill>
                          <a:schemeClr val="tx1"/>
                        </a:solidFill>
                        <a:latin typeface="Cambria" panose="02040503050406030204" pitchFamily="18" charset="0"/>
                      </a:endParaRP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2431401511"/>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3670921650"/>
              </p:ext>
            </p:extLst>
          </p:nvPr>
        </p:nvGraphicFramePr>
        <p:xfrm>
          <a:off x="14950788" y="12909423"/>
          <a:ext cx="3727963" cy="3374509"/>
        </p:xfrm>
        <a:graphic>
          <a:graphicData uri="http://schemas.openxmlformats.org/drawingml/2006/table">
            <a:tbl>
              <a:tblPr firstRow="1" bandRow="1">
                <a:tableStyleId>{2D5ABB26-0587-4C30-8999-92F81FD0307C}</a:tableStyleId>
              </a:tblPr>
              <a:tblGrid>
                <a:gridCol w="1191992">
                  <a:extLst>
                    <a:ext uri="{9D8B030D-6E8A-4147-A177-3AD203B41FA5}">
                      <a16:colId xmlns="" xmlns:a16="http://schemas.microsoft.com/office/drawing/2014/main" val="1766130473"/>
                    </a:ext>
                  </a:extLst>
                </a:gridCol>
                <a:gridCol w="2535971">
                  <a:extLst>
                    <a:ext uri="{9D8B030D-6E8A-4147-A177-3AD203B41FA5}">
                      <a16:colId xmlns="" xmlns:a16="http://schemas.microsoft.com/office/drawing/2014/main" val="1334626672"/>
                    </a:ext>
                  </a:extLst>
                </a:gridCol>
              </a:tblGrid>
              <a:tr h="708235">
                <a:tc gridSpan="2">
                  <a:txBody>
                    <a:bodyPr/>
                    <a:lstStyle/>
                    <a:p>
                      <a:pPr algn="ctr" latinLnBrk="1"/>
                      <a:r>
                        <a:rPr lang="en-US" altLang="ko-KR" sz="3000" dirty="0" smtClean="0">
                          <a:latin typeface="Arial" panose="020B0604020202020204" pitchFamily="34" charset="0"/>
                          <a:cs typeface="Arial" panose="020B0604020202020204" pitchFamily="34" charset="0"/>
                        </a:rPr>
                        <a:t>S22 [dB]</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dirty="0"/>
                    </a:p>
                  </a:txBody>
                  <a:tcPr/>
                </a:tc>
                <a:extLst>
                  <a:ext uri="{0D108BD9-81ED-4DB2-BD59-A6C34878D82A}">
                    <a16:rowId xmlns="" xmlns:a16="http://schemas.microsoft.com/office/drawing/2014/main" val="2992800666"/>
                  </a:ext>
                </a:extLst>
              </a:tr>
              <a:tr h="197394">
                <a:tc gridSpan="2">
                  <a:txBody>
                    <a:bodyPr/>
                    <a:lstStyle/>
                    <a:p>
                      <a:pPr algn="ctr" latinLnBrk="1"/>
                      <a:endParaRPr lang="ko-KR" altLang="en-US" sz="2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extLst>
                  <a:ext uri="{0D108BD9-81ED-4DB2-BD59-A6C34878D82A}">
                    <a16:rowId xmlns="" xmlns:a16="http://schemas.microsoft.com/office/drawing/2014/main" val="1549305929"/>
                  </a:ext>
                </a:extLst>
              </a:tr>
              <a:tr h="778526">
                <a:tc>
                  <a:txBody>
                    <a:bodyPr/>
                    <a:lstStyle/>
                    <a:p>
                      <a:pPr algn="ctr" latinLnBrk="1"/>
                      <a:r>
                        <a:rPr lang="en-US" altLang="ko-KR" sz="3000" dirty="0" smtClean="0">
                          <a:latin typeface="Arial" panose="020B0604020202020204" pitchFamily="34" charset="0"/>
                          <a:cs typeface="Arial" panose="020B0604020202020204" pitchFamily="34" charset="0"/>
                        </a:rPr>
                        <a:t>Sim.</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ko-KR" sz="3000" dirty="0" smtClean="0">
                          <a:solidFill>
                            <a:schemeClr val="tx1"/>
                          </a:solidFill>
                          <a:latin typeface="Cambria" panose="02040503050406030204" pitchFamily="18" charset="0"/>
                          <a:ea typeface="Cambria" panose="02040503050406030204" pitchFamily="18" charset="0"/>
                        </a:rPr>
                        <a:t>&lt;</a:t>
                      </a:r>
                      <a:r>
                        <a:rPr lang="en-US" altLang="ko-KR" sz="3000" baseline="0" dirty="0" smtClean="0">
                          <a:solidFill>
                            <a:schemeClr val="tx1"/>
                          </a:solidFill>
                          <a:latin typeface="Cambria" panose="02040503050406030204" pitchFamily="18" charset="0"/>
                          <a:ea typeface="Cambria" panose="02040503050406030204" pitchFamily="18" charset="0"/>
                        </a:rPr>
                        <a:t> </a:t>
                      </a:r>
                      <a:r>
                        <a:rPr lang="en-US" altLang="ko-KR" sz="3000" dirty="0" smtClean="0">
                          <a:solidFill>
                            <a:schemeClr val="tx1"/>
                          </a:solidFill>
                          <a:latin typeface="Cambria" panose="02040503050406030204" pitchFamily="18" charset="0"/>
                          <a:ea typeface="Cambria" panose="02040503050406030204" pitchFamily="18" charset="0"/>
                        </a:rPr>
                        <a:t>-10dB </a:t>
                      </a:r>
                    </a:p>
                    <a:p>
                      <a:pPr algn="ctr"/>
                      <a:r>
                        <a:rPr lang="en-US" altLang="ko-KR" sz="3000" dirty="0" smtClean="0">
                          <a:solidFill>
                            <a:schemeClr val="tx1"/>
                          </a:solidFill>
                          <a:latin typeface="Cambria" panose="02040503050406030204" pitchFamily="18" charset="0"/>
                          <a:ea typeface="Cambria" panose="02040503050406030204" pitchFamily="18" charset="0"/>
                        </a:rPr>
                        <a:t>@ 1.8~2.6GHz</a:t>
                      </a:r>
                      <a:endParaRPr lang="ko-KR" altLang="en-US" sz="3000" dirty="0">
                        <a:solidFill>
                          <a:schemeClr val="tx1"/>
                        </a:solidFill>
                        <a:latin typeface="Cambria" panose="02040503050406030204" pitchFamily="18" charset="0"/>
                      </a:endParaRP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72386579"/>
                  </a:ext>
                </a:extLst>
              </a:tr>
              <a:tr h="778526">
                <a:tc>
                  <a:txBody>
                    <a:bodyPr/>
                    <a:lstStyle/>
                    <a:p>
                      <a:pPr algn="ctr" latinLnBrk="1"/>
                      <a:r>
                        <a:rPr lang="en-US" altLang="ko-KR" sz="3000" smtClean="0">
                          <a:latin typeface="Arial" panose="020B0604020202020204" pitchFamily="34" charset="0"/>
                          <a:cs typeface="Arial" panose="020B0604020202020204" pitchFamily="34" charset="0"/>
                        </a:rPr>
                        <a:t>Meas.</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altLang="ko-KR" sz="3000" dirty="0" smtClean="0">
                          <a:solidFill>
                            <a:schemeClr val="tx1"/>
                          </a:solidFill>
                          <a:latin typeface="Cambria" panose="02040503050406030204" pitchFamily="18" charset="0"/>
                          <a:ea typeface="Cambria" panose="02040503050406030204" pitchFamily="18" charset="0"/>
                        </a:rPr>
                        <a:t>&lt; -10dB </a:t>
                      </a:r>
                    </a:p>
                    <a:p>
                      <a:pPr algn="ctr"/>
                      <a:r>
                        <a:rPr lang="en-US" altLang="ko-KR" sz="3000" dirty="0" smtClean="0">
                          <a:solidFill>
                            <a:schemeClr val="tx1"/>
                          </a:solidFill>
                          <a:latin typeface="Cambria" panose="02040503050406030204" pitchFamily="18" charset="0"/>
                          <a:ea typeface="Cambria" panose="02040503050406030204" pitchFamily="18" charset="0"/>
                        </a:rPr>
                        <a:t>@ 1.8~3GHz</a:t>
                      </a:r>
                      <a:endParaRPr lang="ko-KR" altLang="en-US" sz="3000" dirty="0">
                        <a:solidFill>
                          <a:schemeClr val="tx1"/>
                        </a:solidFill>
                        <a:latin typeface="Cambria" panose="02040503050406030204" pitchFamily="18" charset="0"/>
                      </a:endParaRP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2431401511"/>
                  </a:ext>
                </a:extLst>
              </a:tr>
            </a:tbl>
          </a:graphicData>
        </a:graphic>
      </p:graphicFrame>
      <p:pic>
        <p:nvPicPr>
          <p:cNvPr id="68" name="내용 개체 틀 3"/>
          <p:cNvPicPr>
            <a:picLocks noChangeAspect="1"/>
          </p:cNvPicPr>
          <p:nvPr/>
        </p:nvPicPr>
        <p:blipFill rotWithShape="1">
          <a:blip r:embed="rId12"/>
          <a:srcRect b="52199"/>
          <a:stretch/>
        </p:blipFill>
        <p:spPr>
          <a:xfrm>
            <a:off x="18944225" y="17358976"/>
            <a:ext cx="5608422" cy="3704762"/>
          </a:xfrm>
          <a:prstGeom prst="rect">
            <a:avLst/>
          </a:prstGeom>
        </p:spPr>
      </p:pic>
      <mc:AlternateContent xmlns:mc="http://schemas.openxmlformats.org/markup-compatibility/2006" xmlns:a14="http://schemas.microsoft.com/office/drawing/2010/main">
        <mc:Choice Requires="a14">
          <p:graphicFrame>
            <p:nvGraphicFramePr>
              <p:cNvPr id="69" name="표 68"/>
              <p:cNvGraphicFramePr>
                <a:graphicFrameLocks noGrp="1"/>
              </p:cNvGraphicFramePr>
              <p:nvPr>
                <p:extLst>
                  <p:ext uri="{D42A27DB-BD31-4B8C-83A1-F6EECF244321}">
                    <p14:modId xmlns:p14="http://schemas.microsoft.com/office/powerpoint/2010/main" val="892512223"/>
                  </p:ext>
                </p:extLst>
              </p:nvPr>
            </p:nvGraphicFramePr>
            <p:xfrm>
              <a:off x="15020643" y="17568717"/>
              <a:ext cx="3870302" cy="3114979"/>
            </p:xfrm>
            <a:graphic>
              <a:graphicData uri="http://schemas.openxmlformats.org/drawingml/2006/table">
                <a:tbl>
                  <a:tblPr firstRow="1" bandRow="1">
                    <a:tableStyleId>{2D5ABB26-0587-4C30-8999-92F81FD0307C}</a:tableStyleId>
                  </a:tblPr>
                  <a:tblGrid>
                    <a:gridCol w="1544367">
                      <a:extLst>
                        <a:ext uri="{9D8B030D-6E8A-4147-A177-3AD203B41FA5}">
                          <a16:colId xmlns="" xmlns:a16="http://schemas.microsoft.com/office/drawing/2014/main" val="1766130473"/>
                        </a:ext>
                      </a:extLst>
                    </a:gridCol>
                    <a:gridCol w="2325935">
                      <a:extLst>
                        <a:ext uri="{9D8B030D-6E8A-4147-A177-3AD203B41FA5}">
                          <a16:colId xmlns="" xmlns:a16="http://schemas.microsoft.com/office/drawing/2014/main" val="1334626672"/>
                        </a:ext>
                      </a:extLst>
                    </a:gridCol>
                  </a:tblGrid>
                  <a:tr h="859459">
                    <a:tc gridSpan="2">
                      <a:txBody>
                        <a:bodyPr/>
                        <a:lstStyle/>
                        <a:p>
                          <a:pPr algn="ctr" latinLnBrk="1"/>
                          <a:r>
                            <a:rPr lang="en-US" altLang="ko-KR" sz="3000" dirty="0" smtClean="0">
                              <a:latin typeface="Arial" panose="020B0604020202020204" pitchFamily="34" charset="0"/>
                              <a:cs typeface="Arial" panose="020B0604020202020204" pitchFamily="34" charset="0"/>
                            </a:rPr>
                            <a:t>S21 [dB]</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dirty="0"/>
                        </a:p>
                      </a:txBody>
                      <a:tcPr/>
                    </a:tc>
                    <a:extLst>
                      <a:ext uri="{0D108BD9-81ED-4DB2-BD59-A6C34878D82A}">
                        <a16:rowId xmlns="" xmlns:a16="http://schemas.microsoft.com/office/drawing/2014/main" val="2992800666"/>
                      </a:ext>
                    </a:extLst>
                  </a:tr>
                  <a:tr h="0">
                    <a:tc gridSpan="2">
                      <a:txBody>
                        <a:bodyPr/>
                        <a:lstStyle/>
                        <a:p>
                          <a:pPr algn="ctr" latinLnBrk="1"/>
                          <a:endParaRPr lang="ko-KR" altLang="en-US" sz="1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extLst>
                      <a:ext uri="{0D108BD9-81ED-4DB2-BD59-A6C34878D82A}">
                        <a16:rowId xmlns="" xmlns:a16="http://schemas.microsoft.com/office/drawing/2014/main" val="1549305929"/>
                      </a:ext>
                    </a:extLst>
                  </a:tr>
                  <a:tr h="170721">
                    <a:tc>
                      <a:txBody>
                        <a:bodyPr/>
                        <a:lstStyle/>
                        <a:p>
                          <a:pPr algn="ctr" latinLnBrk="1"/>
                          <a:r>
                            <a:rPr lang="en-US" altLang="ko-KR" sz="3000" dirty="0" smtClean="0">
                              <a:latin typeface="Arial" panose="020B0604020202020204" pitchFamily="34" charset="0"/>
                              <a:cs typeface="Arial" panose="020B0604020202020204" pitchFamily="34" charset="0"/>
                            </a:rPr>
                            <a:t>Sim.</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n-US" altLang="ko-KR" sz="3000" dirty="0" smtClean="0">
                              <a:solidFill>
                                <a:schemeClr val="tx1"/>
                              </a:solidFill>
                              <a:latin typeface="Cambria" panose="02040503050406030204" pitchFamily="18" charset="0"/>
                              <a:ea typeface="Cambria" panose="02040503050406030204" pitchFamily="18" charset="0"/>
                            </a:rPr>
                            <a:t>-9</a:t>
                          </a:r>
                          <a14:m>
                            <m:oMath xmlns:m="http://schemas.openxmlformats.org/officeDocument/2006/math">
                              <m:r>
                                <a:rPr lang="en-US" altLang="ko-KR" sz="3000" i="1" smtClean="0">
                                  <a:solidFill>
                                    <a:schemeClr val="tx1"/>
                                  </a:solidFill>
                                  <a:latin typeface="Cambria Math" panose="02040503050406030204" pitchFamily="18" charset="0"/>
                                  <a:ea typeface="Cambria Math" panose="02040503050406030204" pitchFamily="18" charset="0"/>
                                </a:rPr>
                                <m:t>±</m:t>
                              </m:r>
                              <m:r>
                                <a:rPr lang="en-US" altLang="ko-KR" sz="3000" b="0" i="0" smtClean="0">
                                  <a:solidFill>
                                    <a:schemeClr val="tx1"/>
                                  </a:solidFill>
                                  <a:latin typeface="Cambria Math" panose="02040503050406030204" pitchFamily="18" charset="0"/>
                                  <a:ea typeface="Cambria Math" panose="02040503050406030204" pitchFamily="18" charset="0"/>
                                </a:rPr>
                                <m:t>2</m:t>
                              </m:r>
                            </m:oMath>
                          </a14:m>
                          <a:r>
                            <a:rPr lang="en-US" altLang="ko-KR" sz="3000" dirty="0" smtClean="0">
                              <a:solidFill>
                                <a:schemeClr val="tx1"/>
                              </a:solidFill>
                              <a:latin typeface="Cambria" panose="02040503050406030204" pitchFamily="18" charset="0"/>
                              <a:ea typeface="Cambria" panose="02040503050406030204" pitchFamily="18" charset="0"/>
                            </a:rPr>
                            <a:t>dB </a:t>
                          </a:r>
                        </a:p>
                        <a:p>
                          <a:pPr algn="ctr"/>
                          <a:r>
                            <a:rPr lang="en-US" altLang="ko-KR" sz="3000" dirty="0" smtClean="0">
                              <a:solidFill>
                                <a:schemeClr val="tx1"/>
                              </a:solidFill>
                              <a:latin typeface="Cambria" panose="02040503050406030204" pitchFamily="18" charset="0"/>
                              <a:ea typeface="Cambria" panose="02040503050406030204" pitchFamily="18" charset="0"/>
                            </a:rPr>
                            <a:t>@ 2.4GHz</a:t>
                          </a:r>
                          <a:endParaRPr lang="ko-KR" altLang="en-US" sz="3000" dirty="0">
                            <a:solidFill>
                              <a:schemeClr val="tx1"/>
                            </a:solidFill>
                            <a:latin typeface="Cambria" panose="02040503050406030204" pitchFamily="18" charset="0"/>
                          </a:endParaRP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72386579"/>
                      </a:ext>
                    </a:extLst>
                  </a:tr>
                  <a:tr h="656600">
                    <a:tc>
                      <a:txBody>
                        <a:bodyPr/>
                        <a:lstStyle/>
                        <a:p>
                          <a:pPr algn="ctr" latinLnBrk="1"/>
                          <a:r>
                            <a:rPr lang="en-US" altLang="ko-KR" sz="3000" dirty="0" smtClean="0">
                              <a:latin typeface="Arial" panose="020B0604020202020204" pitchFamily="34" charset="0"/>
                              <a:cs typeface="Arial" panose="020B0604020202020204" pitchFamily="34" charset="0"/>
                            </a:rPr>
                            <a:t>Meas.</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altLang="ko-KR" sz="3000" dirty="0" smtClean="0">
                              <a:solidFill>
                                <a:schemeClr val="tx1"/>
                              </a:solidFill>
                              <a:latin typeface="Cambria" panose="02040503050406030204" pitchFamily="18" charset="0"/>
                              <a:ea typeface="Cambria" panose="02040503050406030204" pitchFamily="18" charset="0"/>
                            </a:rPr>
                            <a:t>-9.5</a:t>
                          </a:r>
                          <a14:m>
                            <m:oMath xmlns:m="http://schemas.openxmlformats.org/officeDocument/2006/math">
                              <m:r>
                                <a:rPr lang="en-US" altLang="ko-KR" sz="3000" i="1" smtClean="0">
                                  <a:solidFill>
                                    <a:schemeClr val="tx1"/>
                                  </a:solidFill>
                                  <a:latin typeface="Cambria Math" panose="02040503050406030204" pitchFamily="18" charset="0"/>
                                  <a:ea typeface="Cambria Math" panose="02040503050406030204" pitchFamily="18" charset="0"/>
                                </a:rPr>
                                <m:t>±</m:t>
                              </m:r>
                            </m:oMath>
                          </a14:m>
                          <a:r>
                            <a:rPr lang="en-US" altLang="ko-KR" sz="3000" dirty="0" smtClean="0">
                              <a:solidFill>
                                <a:schemeClr val="tx1"/>
                              </a:solidFill>
                              <a:latin typeface="Cambria" panose="02040503050406030204" pitchFamily="18" charset="0"/>
                              <a:ea typeface="Cambria" panose="02040503050406030204" pitchFamily="18" charset="0"/>
                            </a:rPr>
                            <a:t>1.5dB @ 2.4GHz</a:t>
                          </a:r>
                          <a:endParaRPr lang="ko-KR" altLang="en-US" sz="3000" dirty="0">
                            <a:solidFill>
                              <a:schemeClr val="tx1"/>
                            </a:solidFill>
                            <a:latin typeface="Cambria" panose="02040503050406030204" pitchFamily="18" charset="0"/>
                          </a:endParaRP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2431401511"/>
                      </a:ext>
                    </a:extLst>
                  </a:tr>
                </a:tbl>
              </a:graphicData>
            </a:graphic>
          </p:graphicFrame>
        </mc:Choice>
        <mc:Fallback xmlns="">
          <p:graphicFrame>
            <p:nvGraphicFramePr>
              <p:cNvPr id="69" name="표 68"/>
              <p:cNvGraphicFramePr>
                <a:graphicFrameLocks noGrp="1"/>
              </p:cNvGraphicFramePr>
              <p:nvPr>
                <p:extLst>
                  <p:ext uri="{D42A27DB-BD31-4B8C-83A1-F6EECF244321}">
                    <p14:modId xmlns:p14="http://schemas.microsoft.com/office/powerpoint/2010/main" val="892512223"/>
                  </p:ext>
                </p:extLst>
              </p:nvPr>
            </p:nvGraphicFramePr>
            <p:xfrm>
              <a:off x="15020643" y="17568717"/>
              <a:ext cx="3870302" cy="3114979"/>
            </p:xfrm>
            <a:graphic>
              <a:graphicData uri="http://schemas.openxmlformats.org/drawingml/2006/table">
                <a:tbl>
                  <a:tblPr firstRow="1" bandRow="1">
                    <a:tableStyleId>{2D5ABB26-0587-4C30-8999-92F81FD0307C}</a:tableStyleId>
                  </a:tblPr>
                  <a:tblGrid>
                    <a:gridCol w="1544367">
                      <a:extLst>
                        <a:ext uri="{9D8B030D-6E8A-4147-A177-3AD203B41FA5}">
                          <a16:colId xmlns:a16="http://schemas.microsoft.com/office/drawing/2014/main" val="1766130473"/>
                        </a:ext>
                      </a:extLst>
                    </a:gridCol>
                    <a:gridCol w="2325935">
                      <a:extLst>
                        <a:ext uri="{9D8B030D-6E8A-4147-A177-3AD203B41FA5}">
                          <a16:colId xmlns:a16="http://schemas.microsoft.com/office/drawing/2014/main" val="1334626672"/>
                        </a:ext>
                      </a:extLst>
                    </a:gridCol>
                  </a:tblGrid>
                  <a:tr h="859459">
                    <a:tc gridSpan="2">
                      <a:txBody>
                        <a:bodyPr/>
                        <a:lstStyle/>
                        <a:p>
                          <a:pPr algn="ctr" latinLnBrk="1"/>
                          <a:r>
                            <a:rPr lang="en-US" altLang="ko-KR" sz="3000" dirty="0" smtClean="0">
                              <a:latin typeface="Arial" panose="020B0604020202020204" pitchFamily="34" charset="0"/>
                              <a:cs typeface="Arial" panose="020B0604020202020204" pitchFamily="34" charset="0"/>
                            </a:rPr>
                            <a:t>S21 [dB]</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dirty="0"/>
                        </a:p>
                      </a:txBody>
                      <a:tcPr/>
                    </a:tc>
                    <a:extLst>
                      <a:ext uri="{0D108BD9-81ED-4DB2-BD59-A6C34878D82A}">
                        <a16:rowId xmlns:a16="http://schemas.microsoft.com/office/drawing/2014/main" val="2992800666"/>
                      </a:ext>
                    </a:extLst>
                  </a:tr>
                  <a:tr h="243840">
                    <a:tc gridSpan="2">
                      <a:txBody>
                        <a:bodyPr/>
                        <a:lstStyle/>
                        <a:p>
                          <a:pPr algn="ctr" latinLnBrk="1"/>
                          <a:endParaRPr lang="ko-KR" altLang="en-US" sz="1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extLst>
                      <a:ext uri="{0D108BD9-81ED-4DB2-BD59-A6C34878D82A}">
                        <a16:rowId xmlns:a16="http://schemas.microsoft.com/office/drawing/2014/main" val="1549305929"/>
                      </a:ext>
                    </a:extLst>
                  </a:tr>
                  <a:tr h="1005840">
                    <a:tc>
                      <a:txBody>
                        <a:bodyPr/>
                        <a:lstStyle/>
                        <a:p>
                          <a:pPr algn="ctr" latinLnBrk="1"/>
                          <a:r>
                            <a:rPr lang="en-US" altLang="ko-KR" sz="3000" dirty="0" smtClean="0">
                              <a:latin typeface="Arial" panose="020B0604020202020204" pitchFamily="34" charset="0"/>
                              <a:cs typeface="Arial" panose="020B0604020202020204" pitchFamily="34" charset="0"/>
                            </a:rPr>
                            <a:t>Sim.</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endParaRPr lang="ko-K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blipFill>
                          <a:blip r:embed="rId13"/>
                          <a:stretch>
                            <a:fillRect l="-66230" t="-109697" r="-262" b="-118788"/>
                          </a:stretch>
                        </a:blipFill>
                      </a:tcPr>
                    </a:tc>
                    <a:extLst>
                      <a:ext uri="{0D108BD9-81ED-4DB2-BD59-A6C34878D82A}">
                        <a16:rowId xmlns:a16="http://schemas.microsoft.com/office/drawing/2014/main" val="1672386579"/>
                      </a:ext>
                    </a:extLst>
                  </a:tr>
                  <a:tr h="1005840">
                    <a:tc>
                      <a:txBody>
                        <a:bodyPr/>
                        <a:lstStyle/>
                        <a:p>
                          <a:pPr algn="ctr" latinLnBrk="1"/>
                          <a:r>
                            <a:rPr lang="en-US" altLang="ko-KR" sz="3000" dirty="0" smtClean="0">
                              <a:latin typeface="Arial" panose="020B0604020202020204" pitchFamily="34" charset="0"/>
                              <a:cs typeface="Arial" panose="020B0604020202020204" pitchFamily="34" charset="0"/>
                            </a:rPr>
                            <a:t>Meas.</a:t>
                          </a:r>
                          <a:endParaRPr lang="ko-KR" altLang="en-US" sz="3000" dirty="0">
                            <a:latin typeface="Arial" panose="020B0604020202020204" pitchFamily="34" charset="0"/>
                            <a:cs typeface="Arial" panose="020B0604020202020204" pitchFamily="34" charset="0"/>
                          </a:endParaRPr>
                        </a:p>
                      </a:txBody>
                      <a:tcPr anchor="ctr">
                        <a:lnL w="1905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endParaRPr lang="ko-KR"/>
                        </a:p>
                      </a:txBody>
                      <a:tcPr anchor="ctr">
                        <a:lnL w="952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blipFill>
                          <a:blip r:embed="rId13"/>
                          <a:stretch>
                            <a:fillRect l="-66230" t="-209697" r="-262" b="-18788"/>
                          </a:stretch>
                        </a:blipFill>
                      </a:tcPr>
                    </a:tc>
                    <a:extLst>
                      <a:ext uri="{0D108BD9-81ED-4DB2-BD59-A6C34878D82A}">
                        <a16:rowId xmlns:a16="http://schemas.microsoft.com/office/drawing/2014/main" val="2431401511"/>
                      </a:ext>
                    </a:extLst>
                  </a:tr>
                </a:tbl>
              </a:graphicData>
            </a:graphic>
          </p:graphicFrame>
        </mc:Fallback>
      </mc:AlternateContent>
      <p:pic>
        <p:nvPicPr>
          <p:cNvPr id="70" name="그림 69"/>
          <p:cNvPicPr/>
          <p:nvPr/>
        </p:nvPicPr>
        <p:blipFill>
          <a:blip r:embed="rId14">
            <a:extLst>
              <a:ext uri="{28A0092B-C50C-407E-A947-70E740481C1C}">
                <a14:useLocalDpi xmlns:a14="http://schemas.microsoft.com/office/drawing/2010/main" val="0"/>
              </a:ext>
            </a:extLst>
          </a:blip>
          <a:srcRect/>
          <a:stretch>
            <a:fillRect/>
          </a:stretch>
        </p:blipFill>
        <p:spPr bwMode="auto">
          <a:xfrm>
            <a:off x="14842562" y="22612889"/>
            <a:ext cx="7174879" cy="7508704"/>
          </a:xfrm>
          <a:prstGeom prst="rect">
            <a:avLst/>
          </a:prstGeom>
          <a:noFill/>
          <a:ln>
            <a:noFill/>
          </a:ln>
        </p:spPr>
      </p:pic>
      <p:pic>
        <p:nvPicPr>
          <p:cNvPr id="71" name="그림 70"/>
          <p:cNvPicPr/>
          <p:nvPr/>
        </p:nvPicPr>
        <p:blipFill>
          <a:blip r:embed="rId15">
            <a:extLst>
              <a:ext uri="{28A0092B-C50C-407E-A947-70E740481C1C}">
                <a14:useLocalDpi xmlns:a14="http://schemas.microsoft.com/office/drawing/2010/main" val="0"/>
              </a:ext>
            </a:extLst>
          </a:blip>
          <a:srcRect/>
          <a:stretch>
            <a:fillRect/>
          </a:stretch>
        </p:blipFill>
        <p:spPr bwMode="auto">
          <a:xfrm>
            <a:off x="22047437" y="23105353"/>
            <a:ext cx="7818812" cy="7052388"/>
          </a:xfrm>
          <a:prstGeom prst="rect">
            <a:avLst/>
          </a:prstGeom>
          <a:noFill/>
          <a:ln>
            <a:noFill/>
          </a:ln>
        </p:spPr>
      </p:pic>
      <p:sp>
        <p:nvSpPr>
          <p:cNvPr id="72" name="TextBox 71"/>
          <p:cNvSpPr txBox="1"/>
          <p:nvPr/>
        </p:nvSpPr>
        <p:spPr>
          <a:xfrm>
            <a:off x="19675222" y="7423693"/>
            <a:ext cx="10638091" cy="707886"/>
          </a:xfrm>
          <a:prstGeom prst="rect">
            <a:avLst/>
          </a:prstGeom>
          <a:noFill/>
        </p:spPr>
        <p:txBody>
          <a:bodyPr wrap="square" rtlCol="0">
            <a:spAutoFit/>
          </a:bodyPr>
          <a:lstStyle/>
          <a:p>
            <a:r>
              <a:rPr lang="en-US" altLang="ko-KR" sz="4000" dirty="0" smtClean="0"/>
              <a:t>          Simulation                          Measurement</a:t>
            </a:r>
            <a:endParaRPr lang="ko-KR" altLang="en-US" sz="4000" dirty="0"/>
          </a:p>
        </p:txBody>
      </p:sp>
      <p:pic>
        <p:nvPicPr>
          <p:cNvPr id="73" name="내용 개체 틀 3"/>
          <p:cNvPicPr>
            <a:picLocks noChangeAspect="1"/>
          </p:cNvPicPr>
          <p:nvPr/>
        </p:nvPicPr>
        <p:blipFill rotWithShape="1">
          <a:blip r:embed="rId12"/>
          <a:srcRect t="47541"/>
          <a:stretch/>
        </p:blipFill>
        <p:spPr>
          <a:xfrm>
            <a:off x="24553046" y="17332201"/>
            <a:ext cx="5413607" cy="4065821"/>
          </a:xfrm>
          <a:prstGeom prst="rect">
            <a:avLst/>
          </a:prstGeom>
        </p:spPr>
      </p:pic>
      <p:sp>
        <p:nvSpPr>
          <p:cNvPr id="75" name="TextBox 74"/>
          <p:cNvSpPr txBox="1"/>
          <p:nvPr/>
        </p:nvSpPr>
        <p:spPr>
          <a:xfrm>
            <a:off x="15074839" y="21807497"/>
            <a:ext cx="8572500" cy="707886"/>
          </a:xfrm>
          <a:prstGeom prst="rect">
            <a:avLst/>
          </a:prstGeom>
          <a:noFill/>
        </p:spPr>
        <p:txBody>
          <a:bodyPr wrap="square" rtlCol="0">
            <a:spAutoFit/>
          </a:bodyPr>
          <a:lstStyle/>
          <a:p>
            <a:r>
              <a:rPr lang="en-US" altLang="ko-KR" sz="4000" dirty="0" smtClean="0"/>
              <a:t>- Measured </a:t>
            </a:r>
            <a:r>
              <a:rPr lang="en-US" altLang="ko-KR" sz="4000" dirty="0"/>
              <a:t>Phase shift of 64 states</a:t>
            </a:r>
            <a:endParaRPr lang="ko-KR" altLang="en-US" sz="4000" dirty="0"/>
          </a:p>
        </p:txBody>
      </p:sp>
      <p:sp>
        <p:nvSpPr>
          <p:cNvPr id="76" name="TextBox 75"/>
          <p:cNvSpPr txBox="1"/>
          <p:nvPr/>
        </p:nvSpPr>
        <p:spPr>
          <a:xfrm>
            <a:off x="23475157" y="21798389"/>
            <a:ext cx="6608501" cy="1323439"/>
          </a:xfrm>
          <a:prstGeom prst="rect">
            <a:avLst/>
          </a:prstGeom>
          <a:noFill/>
        </p:spPr>
        <p:txBody>
          <a:bodyPr wrap="square" rtlCol="0">
            <a:spAutoFit/>
          </a:bodyPr>
          <a:lstStyle/>
          <a:p>
            <a:r>
              <a:rPr lang="en-US" altLang="ko-KR" sz="4000" dirty="0" smtClean="0"/>
              <a:t>- Measured </a:t>
            </a:r>
            <a:r>
              <a:rPr lang="en-US" altLang="ko-KR" sz="4000" dirty="0"/>
              <a:t>and calculated </a:t>
            </a:r>
            <a:endParaRPr lang="en-US" altLang="ko-KR" sz="4000" dirty="0" smtClean="0"/>
          </a:p>
          <a:p>
            <a:r>
              <a:rPr lang="en-US" altLang="ko-KR" sz="4000" dirty="0" smtClean="0"/>
              <a:t>          RMS </a:t>
            </a:r>
            <a:r>
              <a:rPr lang="en-US" altLang="ko-KR" sz="4000" dirty="0"/>
              <a:t>Phase error.</a:t>
            </a:r>
            <a:endParaRPr lang="ko-KR" altLang="en-US" sz="4000" dirty="0"/>
          </a:p>
        </p:txBody>
      </p:sp>
      <mc:AlternateContent xmlns:mc="http://schemas.openxmlformats.org/markup-compatibility/2006" xmlns:a14="http://schemas.microsoft.com/office/drawing/2010/main">
        <mc:Choice Requires="a14">
          <p:graphicFrame>
            <p:nvGraphicFramePr>
              <p:cNvPr id="78" name="내용 개체 틀 4"/>
              <p:cNvGraphicFramePr>
                <a:graphicFrameLocks/>
              </p:cNvGraphicFramePr>
              <p:nvPr>
                <p:extLst>
                  <p:ext uri="{D42A27DB-BD31-4B8C-83A1-F6EECF244321}">
                    <p14:modId xmlns:p14="http://schemas.microsoft.com/office/powerpoint/2010/main" val="3569481370"/>
                  </p:ext>
                </p:extLst>
              </p:nvPr>
            </p:nvGraphicFramePr>
            <p:xfrm>
              <a:off x="868256" y="35881398"/>
              <a:ext cx="13860006" cy="4896891"/>
            </p:xfrm>
            <a:graphic>
              <a:graphicData uri="http://schemas.openxmlformats.org/drawingml/2006/table">
                <a:tbl>
                  <a:tblPr firstRow="1" bandRow="1">
                    <a:tableStyleId>{5940675A-B579-460E-94D1-54222C63F5DA}</a:tableStyleId>
                  </a:tblPr>
                  <a:tblGrid>
                    <a:gridCol w="4620002">
                      <a:extLst>
                        <a:ext uri="{9D8B030D-6E8A-4147-A177-3AD203B41FA5}">
                          <a16:colId xmlns="" xmlns:a16="http://schemas.microsoft.com/office/drawing/2014/main" val="1207300107"/>
                        </a:ext>
                      </a:extLst>
                    </a:gridCol>
                    <a:gridCol w="4620002">
                      <a:extLst>
                        <a:ext uri="{9D8B030D-6E8A-4147-A177-3AD203B41FA5}">
                          <a16:colId xmlns="" xmlns:a16="http://schemas.microsoft.com/office/drawing/2014/main" val="485756205"/>
                        </a:ext>
                      </a:extLst>
                    </a:gridCol>
                    <a:gridCol w="4620002">
                      <a:extLst>
                        <a:ext uri="{9D8B030D-6E8A-4147-A177-3AD203B41FA5}">
                          <a16:colId xmlns="" xmlns:a16="http://schemas.microsoft.com/office/drawing/2014/main" val="1994910300"/>
                        </a:ext>
                      </a:extLst>
                    </a:gridCol>
                  </a:tblGrid>
                  <a:tr h="588608">
                    <a:tc>
                      <a:txBody>
                        <a:bodyPr/>
                        <a:lstStyle/>
                        <a:p>
                          <a:pPr algn="ctr" latinLnBrk="1"/>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Simulation</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Measurement</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56159500"/>
                      </a:ext>
                    </a:extLst>
                  </a:tr>
                  <a:tr h="188027">
                    <a:tc>
                      <a:txBody>
                        <a:bodyPr/>
                        <a:lstStyle/>
                        <a:p>
                          <a:endParaRPr lang="ko-KR" altLang="en-US" sz="1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96282393"/>
                      </a:ext>
                    </a:extLst>
                  </a:tr>
                  <a:tr h="588608">
                    <a:tc>
                      <a:txBody>
                        <a:bodyPr/>
                        <a:lstStyle/>
                        <a:p>
                          <a:pPr algn="ctr" latinLnBrk="1"/>
                          <a:r>
                            <a:rPr lang="en-US" altLang="ko-KR" sz="3000" dirty="0" smtClean="0">
                              <a:latin typeface="Arial" panose="020B0604020202020204" pitchFamily="34" charset="0"/>
                              <a:cs typeface="Arial" panose="020B0604020202020204" pitchFamily="34" charset="0"/>
                            </a:rPr>
                            <a:t>Supply</a:t>
                          </a:r>
                          <a:r>
                            <a:rPr lang="en-US" altLang="ko-KR" sz="3000" baseline="0" dirty="0" smtClean="0">
                              <a:latin typeface="Arial" panose="020B0604020202020204" pitchFamily="34" charset="0"/>
                              <a:cs typeface="Arial" panose="020B0604020202020204" pitchFamily="34" charset="0"/>
                            </a:rPr>
                            <a:t> voltage</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51167430"/>
                      </a:ext>
                    </a:extLst>
                  </a:tr>
                  <a:tr h="588608">
                    <a:tc>
                      <a:txBody>
                        <a:bodyPr/>
                        <a:lstStyle/>
                        <a:p>
                          <a:pPr algn="ctr" latinLnBrk="1"/>
                          <a:r>
                            <a:rPr lang="en-US" altLang="ko-KR" sz="3000" dirty="0" err="1" smtClean="0">
                              <a:latin typeface="Arial" panose="020B0604020202020204" pitchFamily="34" charset="0"/>
                              <a:cs typeface="Arial" panose="020B0604020202020204" pitchFamily="34" charset="0"/>
                            </a:rPr>
                            <a:t>Controll</a:t>
                          </a:r>
                          <a:r>
                            <a:rPr lang="en-US" altLang="ko-KR" sz="3000" baseline="0" dirty="0" smtClean="0">
                              <a:latin typeface="Arial" panose="020B0604020202020204" pitchFamily="34" charset="0"/>
                              <a:cs typeface="Arial" panose="020B0604020202020204" pitchFamily="34" charset="0"/>
                            </a:rPr>
                            <a:t> voltage</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13299183"/>
                      </a:ext>
                    </a:extLst>
                  </a:tr>
                  <a:tr h="588608">
                    <a:tc>
                      <a:txBody>
                        <a:bodyPr/>
                        <a:lstStyle/>
                        <a:p>
                          <a:pPr algn="ctr" latinLnBrk="1"/>
                          <a:r>
                            <a:rPr lang="en-US" altLang="ko-KR" sz="3000" smtClean="0">
                              <a:latin typeface="Arial" panose="020B0604020202020204" pitchFamily="34" charset="0"/>
                              <a:cs typeface="Arial" panose="020B0604020202020204" pitchFamily="34" charset="0"/>
                            </a:rPr>
                            <a:t>Resolution</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6 bits (5.625° step)</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6 bits (5.625° step)</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47748870"/>
                      </a:ext>
                    </a:extLst>
                  </a:tr>
                  <a:tr h="588608">
                    <a:tc>
                      <a:txBody>
                        <a:bodyPr/>
                        <a:lstStyle/>
                        <a:p>
                          <a:pPr algn="ctr" latinLnBrk="1"/>
                          <a:r>
                            <a:rPr lang="en-US" altLang="ko-KR" sz="3000" dirty="0" smtClean="0">
                              <a:latin typeface="Arial" panose="020B0604020202020204" pitchFamily="34" charset="0"/>
                              <a:cs typeface="Arial" panose="020B0604020202020204" pitchFamily="34" charset="0"/>
                            </a:rPr>
                            <a:t>Current</a:t>
                          </a:r>
                          <a:r>
                            <a:rPr lang="en-US" altLang="ko-KR" sz="3000" baseline="0" dirty="0" smtClean="0">
                              <a:latin typeface="Arial" panose="020B0604020202020204" pitchFamily="34" charset="0"/>
                              <a:cs typeface="Arial" panose="020B0604020202020204" pitchFamily="34" charset="0"/>
                            </a:rPr>
                            <a:t> consumption</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0</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0</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33200285"/>
                      </a:ext>
                    </a:extLst>
                  </a:tr>
                  <a:tr h="5886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port</a:t>
                          </a:r>
                          <a:r>
                            <a:rPr lang="en-US" altLang="ko-KR" sz="3000" baseline="0" smtClean="0">
                              <a:latin typeface="Arial" panose="020B0604020202020204" pitchFamily="34" charset="0"/>
                              <a:cs typeface="Arial" panose="020B0604020202020204" pitchFamily="34" charset="0"/>
                            </a:rPr>
                            <a:t> </a:t>
                          </a:r>
                          <a:r>
                            <a:rPr lang="en-US" altLang="ko-KR" sz="3000" baseline="0" dirty="0" smtClean="0">
                              <a:latin typeface="Arial" panose="020B0604020202020204" pitchFamily="34" charset="0"/>
                              <a:cs typeface="Arial" panose="020B0604020202020204" pitchFamily="34" charset="0"/>
                            </a:rPr>
                            <a:t>matching</a:t>
                          </a:r>
                          <a:endParaRPr lang="ko-KR" altLang="en-US" sz="3000" dirty="0" smtClean="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&lt; -10 dB @ 2~2.5GHz</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&lt;-10 dB @</a:t>
                          </a:r>
                          <a:r>
                            <a:rPr lang="en-US" altLang="ko-KR" sz="3000" baseline="0" smtClean="0">
                              <a:latin typeface="Arial" panose="020B0604020202020204" pitchFamily="34" charset="0"/>
                              <a:cs typeface="Arial" panose="020B0604020202020204" pitchFamily="34" charset="0"/>
                            </a:rPr>
                            <a:t>1.8~2.4</a:t>
                          </a:r>
                          <a:r>
                            <a:rPr lang="en-US" altLang="ko-KR" sz="3000" smtClean="0">
                              <a:latin typeface="Arial" panose="020B0604020202020204" pitchFamily="34" charset="0"/>
                              <a:cs typeface="Arial" panose="020B0604020202020204" pitchFamily="34" charset="0"/>
                            </a:rPr>
                            <a:t>GHz</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06529152"/>
                      </a:ext>
                    </a:extLst>
                  </a:tr>
                  <a:tr h="5886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Gain</a:t>
                          </a:r>
                          <a:endParaRPr lang="ko-KR" altLang="en-US" sz="3000" dirty="0" smtClean="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-9</a:t>
                          </a:r>
                          <a:r>
                            <a:rPr lang="en-US" altLang="ko-KR" sz="3000" baseline="0" dirty="0" smtClean="0">
                              <a:latin typeface="Arial" panose="020B0604020202020204" pitchFamily="34" charset="0"/>
                              <a:cs typeface="Arial" panose="020B0604020202020204" pitchFamily="34" charset="0"/>
                            </a:rPr>
                            <a:t> </a:t>
                          </a:r>
                          <a14:m>
                            <m:oMath xmlns:m="http://schemas.openxmlformats.org/officeDocument/2006/math">
                              <m:r>
                                <a:rPr lang="en-US" altLang="ko-KR" sz="3000" i="1" smtClean="0">
                                  <a:latin typeface="Cambria Math" panose="02040503050406030204" pitchFamily="18" charset="0"/>
                                  <a:ea typeface="Cambria Math" panose="02040503050406030204" pitchFamily="18" charset="0"/>
                                  <a:cs typeface="Arial" panose="020B0604020202020204" pitchFamily="34" charset="0"/>
                                </a:rPr>
                                <m:t>±</m:t>
                              </m:r>
                            </m:oMath>
                          </a14:m>
                          <a:r>
                            <a:rPr lang="ko-KR" altLang="en-US" sz="3000" dirty="0" smtClean="0">
                              <a:latin typeface="Arial" panose="020B0604020202020204" pitchFamily="34" charset="0"/>
                              <a:cs typeface="Arial" panose="020B0604020202020204" pitchFamily="34" charset="0"/>
                            </a:rPr>
                            <a:t> </a:t>
                          </a:r>
                          <a:r>
                            <a:rPr lang="en-US" altLang="ko-KR" sz="3000" dirty="0" smtClean="0">
                              <a:latin typeface="Arial" panose="020B0604020202020204" pitchFamily="34" charset="0"/>
                              <a:cs typeface="Arial" panose="020B0604020202020204" pitchFamily="34" charset="0"/>
                            </a:rPr>
                            <a:t>2dB</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-9.5</a:t>
                          </a:r>
                          <a:r>
                            <a:rPr lang="en-US" altLang="ko-KR" sz="3000" baseline="0" dirty="0" smtClean="0">
                              <a:latin typeface="Arial" panose="020B0604020202020204" pitchFamily="34" charset="0"/>
                              <a:cs typeface="Arial" panose="020B0604020202020204" pitchFamily="34" charset="0"/>
                            </a:rPr>
                            <a:t> </a:t>
                          </a:r>
                          <a14:m>
                            <m:oMath xmlns:m="http://schemas.openxmlformats.org/officeDocument/2006/math">
                              <m:r>
                                <a:rPr lang="en-US" altLang="ko-KR" sz="3000" i="1" smtClean="0">
                                  <a:latin typeface="Cambria Math" panose="02040503050406030204" pitchFamily="18" charset="0"/>
                                  <a:ea typeface="Cambria Math" panose="02040503050406030204" pitchFamily="18" charset="0"/>
                                  <a:cs typeface="Arial" panose="020B0604020202020204" pitchFamily="34" charset="0"/>
                                </a:rPr>
                                <m:t>±</m:t>
                              </m:r>
                            </m:oMath>
                          </a14:m>
                          <a:r>
                            <a:rPr lang="ko-KR" altLang="en-US" sz="3000" dirty="0" smtClean="0">
                              <a:latin typeface="Arial" panose="020B0604020202020204" pitchFamily="34" charset="0"/>
                              <a:cs typeface="Arial" panose="020B0604020202020204" pitchFamily="34" charset="0"/>
                            </a:rPr>
                            <a:t> </a:t>
                          </a:r>
                          <a:r>
                            <a:rPr lang="en-US" altLang="ko-KR" sz="3000" dirty="0" smtClean="0">
                              <a:latin typeface="Arial" panose="020B0604020202020204" pitchFamily="34" charset="0"/>
                              <a:cs typeface="Arial" panose="020B0604020202020204" pitchFamily="34" charset="0"/>
                            </a:rPr>
                            <a:t>1.5dB</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44476416"/>
                      </a:ext>
                    </a:extLst>
                  </a:tr>
                  <a:tr h="5886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RMS Phase Error</a:t>
                          </a:r>
                          <a:endParaRPr lang="ko-KR" altLang="en-US" sz="3000" dirty="0" smtClean="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&lt; 3</a:t>
                          </a:r>
                          <a:r>
                            <a:rPr lang="en-US" altLang="ko-KR" sz="3000" smtClean="0">
                              <a:latin typeface="Arial" panose="020B0604020202020204" pitchFamily="34" charset="0"/>
                              <a:ea typeface="Cambria" panose="02040503050406030204" pitchFamily="18" charset="0"/>
                              <a:cs typeface="Arial" panose="020B0604020202020204" pitchFamily="34" charset="0"/>
                            </a:rPr>
                            <a:t>° @ 2.1~2.6GHz</a:t>
                          </a:r>
                          <a:endParaRPr lang="ko-KR" altLang="en-US" sz="3000" dirty="0" smtClean="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dirty="0" smtClean="0">
                              <a:latin typeface="Arial" panose="020B0604020202020204" pitchFamily="34" charset="0"/>
                              <a:cs typeface="Arial" panose="020B0604020202020204" pitchFamily="34" charset="0"/>
                            </a:rPr>
                            <a:t>&lt; 4</a:t>
                          </a:r>
                          <a:r>
                            <a:rPr lang="en-US" altLang="ko-KR" sz="3000" dirty="0" smtClean="0">
                              <a:latin typeface="Arial" panose="020B0604020202020204" pitchFamily="34" charset="0"/>
                              <a:ea typeface="Cambria" panose="02040503050406030204" pitchFamily="18" charset="0"/>
                              <a:cs typeface="Arial" panose="020B0604020202020204" pitchFamily="34" charset="0"/>
                            </a:rPr>
                            <a:t>° @ 2~2.5GHz</a:t>
                          </a:r>
                          <a:endParaRPr lang="ko-KR" altLang="en-US" sz="30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3337614"/>
                      </a:ext>
                    </a:extLst>
                  </a:tr>
                </a:tbl>
              </a:graphicData>
            </a:graphic>
          </p:graphicFrame>
        </mc:Choice>
        <mc:Fallback xmlns="">
          <p:graphicFrame>
            <p:nvGraphicFramePr>
              <p:cNvPr id="78" name="내용 개체 틀 4"/>
              <p:cNvGraphicFramePr>
                <a:graphicFrameLocks/>
              </p:cNvGraphicFramePr>
              <p:nvPr>
                <p:extLst>
                  <p:ext uri="{D42A27DB-BD31-4B8C-83A1-F6EECF244321}">
                    <p14:modId xmlns:p14="http://schemas.microsoft.com/office/powerpoint/2010/main" val="3569481370"/>
                  </p:ext>
                </p:extLst>
              </p:nvPr>
            </p:nvGraphicFramePr>
            <p:xfrm>
              <a:off x="868256" y="35881398"/>
              <a:ext cx="13860006" cy="4896891"/>
            </p:xfrm>
            <a:graphic>
              <a:graphicData uri="http://schemas.openxmlformats.org/drawingml/2006/table">
                <a:tbl>
                  <a:tblPr firstRow="1" bandRow="1">
                    <a:tableStyleId>{5940675A-B579-460E-94D1-54222C63F5DA}</a:tableStyleId>
                  </a:tblPr>
                  <a:tblGrid>
                    <a:gridCol w="4620002">
                      <a:extLst>
                        <a:ext uri="{9D8B030D-6E8A-4147-A177-3AD203B41FA5}">
                          <a16:colId xmlns:a16="http://schemas.microsoft.com/office/drawing/2014/main" val="1207300107"/>
                        </a:ext>
                      </a:extLst>
                    </a:gridCol>
                    <a:gridCol w="4620002">
                      <a:extLst>
                        <a:ext uri="{9D8B030D-6E8A-4147-A177-3AD203B41FA5}">
                          <a16:colId xmlns:a16="http://schemas.microsoft.com/office/drawing/2014/main" val="485756205"/>
                        </a:ext>
                      </a:extLst>
                    </a:gridCol>
                    <a:gridCol w="4620002">
                      <a:extLst>
                        <a:ext uri="{9D8B030D-6E8A-4147-A177-3AD203B41FA5}">
                          <a16:colId xmlns:a16="http://schemas.microsoft.com/office/drawing/2014/main" val="1994910300"/>
                        </a:ext>
                      </a:extLst>
                    </a:gridCol>
                  </a:tblGrid>
                  <a:tr h="588608">
                    <a:tc>
                      <a:txBody>
                        <a:bodyPr/>
                        <a:lstStyle/>
                        <a:p>
                          <a:pPr algn="ctr" latinLnBrk="1"/>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Simulation</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Measurement</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6159500"/>
                      </a:ext>
                    </a:extLst>
                  </a:tr>
                  <a:tr h="188027">
                    <a:tc>
                      <a:txBody>
                        <a:bodyPr/>
                        <a:lstStyle/>
                        <a:p>
                          <a:endParaRPr lang="ko-KR" altLang="en-US" sz="1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endParaRPr lang="ko-KR" altLang="en-US" sz="1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282393"/>
                      </a:ext>
                    </a:extLst>
                  </a:tr>
                  <a:tr h="588608">
                    <a:tc>
                      <a:txBody>
                        <a:bodyPr/>
                        <a:lstStyle/>
                        <a:p>
                          <a:pPr algn="ctr" latinLnBrk="1"/>
                          <a:r>
                            <a:rPr lang="en-US" altLang="ko-KR" sz="3000" dirty="0" smtClean="0">
                              <a:latin typeface="Arial" panose="020B0604020202020204" pitchFamily="34" charset="0"/>
                              <a:cs typeface="Arial" panose="020B0604020202020204" pitchFamily="34" charset="0"/>
                            </a:rPr>
                            <a:t>Supply</a:t>
                          </a:r>
                          <a:r>
                            <a:rPr lang="en-US" altLang="ko-KR" sz="3000" baseline="0" dirty="0" smtClean="0">
                              <a:latin typeface="Arial" panose="020B0604020202020204" pitchFamily="34" charset="0"/>
                              <a:cs typeface="Arial" panose="020B0604020202020204" pitchFamily="34" charset="0"/>
                            </a:rPr>
                            <a:t> voltage</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167430"/>
                      </a:ext>
                    </a:extLst>
                  </a:tr>
                  <a:tr h="588608">
                    <a:tc>
                      <a:txBody>
                        <a:bodyPr/>
                        <a:lstStyle/>
                        <a:p>
                          <a:pPr algn="ctr" latinLnBrk="1"/>
                          <a:r>
                            <a:rPr lang="en-US" altLang="ko-KR" sz="3000" dirty="0" err="1" smtClean="0">
                              <a:latin typeface="Arial" panose="020B0604020202020204" pitchFamily="34" charset="0"/>
                              <a:cs typeface="Arial" panose="020B0604020202020204" pitchFamily="34" charset="0"/>
                            </a:rPr>
                            <a:t>Controll</a:t>
                          </a:r>
                          <a:r>
                            <a:rPr lang="en-US" altLang="ko-KR" sz="3000" baseline="0" dirty="0" smtClean="0">
                              <a:latin typeface="Arial" panose="020B0604020202020204" pitchFamily="34" charset="0"/>
                              <a:cs typeface="Arial" panose="020B0604020202020204" pitchFamily="34" charset="0"/>
                            </a:rPr>
                            <a:t> voltage</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1 V</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299183"/>
                      </a:ext>
                    </a:extLst>
                  </a:tr>
                  <a:tr h="588608">
                    <a:tc>
                      <a:txBody>
                        <a:bodyPr/>
                        <a:lstStyle/>
                        <a:p>
                          <a:pPr algn="ctr" latinLnBrk="1"/>
                          <a:r>
                            <a:rPr lang="en-US" altLang="ko-KR" sz="3000" smtClean="0">
                              <a:latin typeface="Arial" panose="020B0604020202020204" pitchFamily="34" charset="0"/>
                              <a:cs typeface="Arial" panose="020B0604020202020204" pitchFamily="34" charset="0"/>
                            </a:rPr>
                            <a:t>Resolution</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6 bits (5.625° step)</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6 bits (5.625° step)</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7748870"/>
                      </a:ext>
                    </a:extLst>
                  </a:tr>
                  <a:tr h="588608">
                    <a:tc>
                      <a:txBody>
                        <a:bodyPr/>
                        <a:lstStyle/>
                        <a:p>
                          <a:pPr algn="ctr" latinLnBrk="1"/>
                          <a:r>
                            <a:rPr lang="en-US" altLang="ko-KR" sz="3000" dirty="0" smtClean="0">
                              <a:latin typeface="Arial" panose="020B0604020202020204" pitchFamily="34" charset="0"/>
                              <a:cs typeface="Arial" panose="020B0604020202020204" pitchFamily="34" charset="0"/>
                            </a:rPr>
                            <a:t>Current</a:t>
                          </a:r>
                          <a:r>
                            <a:rPr lang="en-US" altLang="ko-KR" sz="3000" baseline="0" dirty="0" smtClean="0">
                              <a:latin typeface="Arial" panose="020B0604020202020204" pitchFamily="34" charset="0"/>
                              <a:cs typeface="Arial" panose="020B0604020202020204" pitchFamily="34" charset="0"/>
                            </a:rPr>
                            <a:t> consumption</a:t>
                          </a:r>
                          <a:endParaRPr lang="ko-KR" altLang="en-US" sz="3000" dirty="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0</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0</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200285"/>
                      </a:ext>
                    </a:extLst>
                  </a:tr>
                  <a:tr h="5886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port</a:t>
                          </a:r>
                          <a:r>
                            <a:rPr lang="en-US" altLang="ko-KR" sz="3000" baseline="0" smtClean="0">
                              <a:latin typeface="Arial" panose="020B0604020202020204" pitchFamily="34" charset="0"/>
                              <a:cs typeface="Arial" panose="020B0604020202020204" pitchFamily="34" charset="0"/>
                            </a:rPr>
                            <a:t> </a:t>
                          </a:r>
                          <a:r>
                            <a:rPr lang="en-US" altLang="ko-KR" sz="3000" baseline="0" dirty="0" smtClean="0">
                              <a:latin typeface="Arial" panose="020B0604020202020204" pitchFamily="34" charset="0"/>
                              <a:cs typeface="Arial" panose="020B0604020202020204" pitchFamily="34" charset="0"/>
                            </a:rPr>
                            <a:t>matching</a:t>
                          </a:r>
                          <a:endParaRPr lang="ko-KR" altLang="en-US" sz="3000" dirty="0" smtClean="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dirty="0" smtClean="0">
                              <a:latin typeface="Arial" panose="020B0604020202020204" pitchFamily="34" charset="0"/>
                              <a:cs typeface="Arial" panose="020B0604020202020204" pitchFamily="34" charset="0"/>
                            </a:rPr>
                            <a:t>&lt; -10 dB @ 2~2.5GHz</a:t>
                          </a:r>
                          <a:endParaRPr lang="ko-KR" altLang="en-US" sz="3000" dirty="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3000" smtClean="0">
                              <a:latin typeface="Arial" panose="020B0604020202020204" pitchFamily="34" charset="0"/>
                              <a:cs typeface="Arial" panose="020B0604020202020204" pitchFamily="34" charset="0"/>
                            </a:rPr>
                            <a:t>&lt;-10 dB @</a:t>
                          </a:r>
                          <a:r>
                            <a:rPr lang="en-US" altLang="ko-KR" sz="3000" baseline="0" smtClean="0">
                              <a:latin typeface="Arial" panose="020B0604020202020204" pitchFamily="34" charset="0"/>
                              <a:cs typeface="Arial" panose="020B0604020202020204" pitchFamily="34" charset="0"/>
                            </a:rPr>
                            <a:t>1.8~2.4</a:t>
                          </a:r>
                          <a:r>
                            <a:rPr lang="en-US" altLang="ko-KR" sz="3000" smtClean="0">
                              <a:latin typeface="Arial" panose="020B0604020202020204" pitchFamily="34" charset="0"/>
                              <a:cs typeface="Arial" panose="020B0604020202020204" pitchFamily="34" charset="0"/>
                            </a:rPr>
                            <a:t>GHz</a:t>
                          </a:r>
                          <a:endParaRPr lang="ko-KR" altLang="en-US" sz="3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529152"/>
                      </a:ext>
                    </a:extLst>
                  </a:tr>
                  <a:tr h="5886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Gain</a:t>
                          </a:r>
                          <a:endParaRPr lang="ko-KR" altLang="en-US" sz="3000" dirty="0" smtClean="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ko-K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00132" t="-646875" r="-100395" b="-129167"/>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200396" t="-646875" r="-528" b="-129167"/>
                          </a:stretch>
                        </a:blipFill>
                      </a:tcPr>
                    </a:tc>
                    <a:extLst>
                      <a:ext uri="{0D108BD9-81ED-4DB2-BD59-A6C34878D82A}">
                        <a16:rowId xmlns:a16="http://schemas.microsoft.com/office/drawing/2014/main" val="1644476416"/>
                      </a:ext>
                    </a:extLst>
                  </a:tr>
                  <a:tr h="5886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RMS Phase Error</a:t>
                          </a:r>
                          <a:endParaRPr lang="ko-KR" altLang="en-US" sz="3000" dirty="0" smtClean="0">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mtClean="0">
                              <a:latin typeface="Arial" panose="020B0604020202020204" pitchFamily="34" charset="0"/>
                              <a:cs typeface="Arial" panose="020B0604020202020204" pitchFamily="34" charset="0"/>
                            </a:rPr>
                            <a:t>&lt; 3</a:t>
                          </a:r>
                          <a:r>
                            <a:rPr lang="en-US" altLang="ko-KR" sz="3000" smtClean="0">
                              <a:latin typeface="Arial" panose="020B0604020202020204" pitchFamily="34" charset="0"/>
                              <a:ea typeface="Cambria" panose="02040503050406030204" pitchFamily="18" charset="0"/>
                              <a:cs typeface="Arial" panose="020B0604020202020204" pitchFamily="34" charset="0"/>
                            </a:rPr>
                            <a:t>° @ 2.1~2.6GHz</a:t>
                          </a:r>
                          <a:endParaRPr lang="ko-KR" altLang="en-US" sz="3000" dirty="0" smtClean="0">
                            <a:latin typeface="Arial" panose="020B0604020202020204" pitchFamily="34" charset="0"/>
                            <a:cs typeface="Arial" panose="020B0604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dirty="0" smtClean="0">
                              <a:latin typeface="Arial" panose="020B0604020202020204" pitchFamily="34" charset="0"/>
                              <a:cs typeface="Arial" panose="020B0604020202020204" pitchFamily="34" charset="0"/>
                            </a:rPr>
                            <a:t>&lt; 4</a:t>
                          </a:r>
                          <a:r>
                            <a:rPr lang="en-US" altLang="ko-KR" sz="3000" dirty="0" smtClean="0">
                              <a:latin typeface="Arial" panose="020B0604020202020204" pitchFamily="34" charset="0"/>
                              <a:ea typeface="Cambria" panose="02040503050406030204" pitchFamily="18" charset="0"/>
                              <a:cs typeface="Arial" panose="020B0604020202020204" pitchFamily="34" charset="0"/>
                            </a:rPr>
                            <a:t>° @ 2~2.5GHz</a:t>
                          </a:r>
                          <a:endParaRPr lang="ko-KR" altLang="en-US" sz="3000" dirty="0" smtClean="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337614"/>
                      </a:ext>
                    </a:extLst>
                  </a:tr>
                </a:tbl>
              </a:graphicData>
            </a:graphic>
          </p:graphicFrame>
        </mc:Fallback>
      </mc:AlternateContent>
      <p:sp>
        <p:nvSpPr>
          <p:cNvPr id="79" name="TextBox 78"/>
          <p:cNvSpPr txBox="1"/>
          <p:nvPr/>
        </p:nvSpPr>
        <p:spPr>
          <a:xfrm>
            <a:off x="642313" y="35005872"/>
            <a:ext cx="13076366" cy="707886"/>
          </a:xfrm>
          <a:prstGeom prst="rect">
            <a:avLst/>
          </a:prstGeom>
          <a:noFill/>
        </p:spPr>
        <p:txBody>
          <a:bodyPr wrap="square" rtlCol="0">
            <a:spAutoFit/>
          </a:bodyPr>
          <a:lstStyle/>
          <a:p>
            <a:r>
              <a:rPr lang="en-US" altLang="ko-KR" sz="4000" dirty="0" smtClean="0">
                <a:ea typeface="+mj-ea"/>
              </a:rPr>
              <a:t>- Simulation, Measurement Results</a:t>
            </a:r>
            <a:endParaRPr lang="ko-KR" altLang="en-US" sz="4000" dirty="0">
              <a:ea typeface="+mj-ea"/>
            </a:endParaRPr>
          </a:p>
        </p:txBody>
      </p:sp>
      <p:sp>
        <p:nvSpPr>
          <p:cNvPr id="80" name="TextBox 79"/>
          <p:cNvSpPr txBox="1"/>
          <p:nvPr/>
        </p:nvSpPr>
        <p:spPr>
          <a:xfrm>
            <a:off x="15366205" y="31464705"/>
            <a:ext cx="14511311" cy="5632311"/>
          </a:xfrm>
          <a:prstGeom prst="rect">
            <a:avLst/>
          </a:prstGeom>
          <a:noFill/>
        </p:spPr>
        <p:txBody>
          <a:bodyPr wrap="square" rtlCol="0">
            <a:spAutoFit/>
          </a:bodyPr>
          <a:lstStyle/>
          <a:p>
            <a:r>
              <a:rPr lang="en-US" altLang="ko-KR" sz="4000" dirty="0"/>
              <a:t>A 6-bits phase shifter fabricated in 65nm CMOS technology was presented. The phase shifter is using switched network method with inductor and capacitor to reduce an overall size. The chip size is 1403×814〖um〗^2 including all pads. The operation bandwidth is 2.0 – 2.5GHz. The RMS phase error and The RMS amplitude error are less than 4° and 0.87dB in operation bandwidth for 64-states, respectively. The return losses at input and output are under 10dB and the insertion losses for 64-states are 9.7±1.5dB with zero DC power consumption.</a:t>
            </a:r>
            <a:endParaRPr lang="ko-KR" altLang="en-US" sz="4000" dirty="0"/>
          </a:p>
        </p:txBody>
      </p:sp>
      <p:sp>
        <p:nvSpPr>
          <p:cNvPr id="84" name="Rectangle 11"/>
          <p:cNvSpPr>
            <a:spLocks noChangeArrowheads="1"/>
          </p:cNvSpPr>
          <p:nvPr/>
        </p:nvSpPr>
        <p:spPr bwMode="auto">
          <a:xfrm>
            <a:off x="15328104" y="38183500"/>
            <a:ext cx="14549413"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latinLnBrk="0" hangingPunct="0">
              <a:spcBef>
                <a:spcPct val="0"/>
              </a:spcBef>
              <a:spcAft>
                <a:spcPct val="0"/>
              </a:spcAft>
            </a:pPr>
            <a:r>
              <a:rPr lang="en-US" altLang="ko-KR" sz="2600" dirty="0"/>
              <a:t>This work was supported by Basic Science Research Program through the National Research Foundation of Korea (NRF) funded by the Ministry of Education, Science and Technology (2017R1A2B4002134), </a:t>
            </a:r>
            <a:r>
              <a:rPr lang="en-US" altLang="ko-KR" sz="2600" dirty="0" smtClean="0"/>
              <a:t>by </a:t>
            </a:r>
            <a:r>
              <a:rPr lang="en-US" altLang="ko-KR" sz="2600" dirty="0"/>
              <a:t>the MSIP (Ministry of Science, ICT and Future Planning), Korea, under the ITRC (Information Technology Research Center) support program </a:t>
            </a:r>
            <a:r>
              <a:rPr lang="en-US" altLang="ko-KR" sz="2600"/>
              <a:t>(</a:t>
            </a:r>
            <a:r>
              <a:rPr lang="en-US" altLang="ko-KR" sz="2600" smtClean="0"/>
              <a:t>IITP-2020-2016-0-00291</a:t>
            </a:r>
            <a:r>
              <a:rPr lang="en-US" altLang="ko-KR" sz="2600" dirty="0"/>
              <a:t>)</a:t>
            </a:r>
            <a:r>
              <a:rPr lang="en-US" altLang="ko-KR" sz="2600" dirty="0" smtClean="0"/>
              <a:t> </a:t>
            </a:r>
            <a:r>
              <a:rPr lang="en-US" altLang="ko-KR" sz="2600" dirty="0"/>
              <a:t>supervised by the IITP (National IT Industry Promotion Agency</a:t>
            </a:r>
            <a:r>
              <a:rPr lang="en-US" altLang="ko-KR" sz="2600" dirty="0" smtClean="0"/>
              <a:t>), and by </a:t>
            </a:r>
            <a:r>
              <a:rPr lang="en-US" altLang="ko-KR" sz="2600" dirty="0"/>
              <a:t>X-mind Corps program of National Research Foundation of Korea (NRF) funded by the Ministry of Science, ICT &amp; Future Planning </a:t>
            </a:r>
            <a:r>
              <a:rPr lang="en-US" altLang="ko-KR" sz="2600" dirty="0" smtClean="0"/>
              <a:t>(2017H1D8A1031522). The chip </a:t>
            </a:r>
            <a:r>
              <a:rPr lang="en-US" altLang="ko-KR" sz="2600" dirty="0"/>
              <a:t>fabrication and EDA tool were supported by the IC Design Education Center (IDEC), Korea</a:t>
            </a:r>
            <a:r>
              <a:rPr lang="en-US" altLang="ko-KR" sz="2600" dirty="0" smtClean="0"/>
              <a:t>.</a:t>
            </a:r>
            <a:endParaRPr kumimoji="0" lang="en-US" altLang="ko-KR" sz="26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55082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927</TotalTime>
  <Words>455</Words>
  <Application>Microsoft Office PowerPoint</Application>
  <PresentationFormat>사용자 지정</PresentationFormat>
  <Paragraphs>63</Paragraphs>
  <Slides>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맑은 고딕</vt:lpstr>
      <vt:lpstr>Arial</vt:lpstr>
      <vt:lpstr>Calibri</vt:lpstr>
      <vt:lpstr>Calibri Light</vt:lpstr>
      <vt:lpstr>Cambria</vt:lpstr>
      <vt:lpstr>Cambria Math</vt:lpstr>
      <vt:lpstr>Office 테마</vt:lpstr>
      <vt:lpstr>PowerPoint 프레젠테이션</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Windows 사용자</cp:lastModifiedBy>
  <cp:revision>32</cp:revision>
  <dcterms:created xsi:type="dcterms:W3CDTF">2018-03-08T06:02:33Z</dcterms:created>
  <dcterms:modified xsi:type="dcterms:W3CDTF">2020-04-16T04:42:33Z</dcterms:modified>
</cp:coreProperties>
</file>